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282" r:id="rId3"/>
    <p:sldId id="793" r:id="rId4"/>
    <p:sldId id="745" r:id="rId5"/>
    <p:sldId id="746" r:id="rId6"/>
    <p:sldId id="773" r:id="rId7"/>
    <p:sldId id="772" r:id="rId8"/>
    <p:sldId id="774" r:id="rId9"/>
    <p:sldId id="775" r:id="rId10"/>
    <p:sldId id="792" r:id="rId11"/>
    <p:sldId id="777" r:id="rId12"/>
    <p:sldId id="791" r:id="rId13"/>
    <p:sldId id="782" r:id="rId14"/>
    <p:sldId id="783" r:id="rId15"/>
    <p:sldId id="784" r:id="rId16"/>
    <p:sldId id="785" r:id="rId17"/>
    <p:sldId id="786" r:id="rId18"/>
    <p:sldId id="787" r:id="rId19"/>
    <p:sldId id="788" r:id="rId20"/>
    <p:sldId id="789" r:id="rId21"/>
    <p:sldId id="790" r:id="rId22"/>
    <p:sldId id="781" r:id="rId23"/>
    <p:sldId id="776" r:id="rId24"/>
    <p:sldId id="778" r:id="rId25"/>
    <p:sldId id="779" r:id="rId26"/>
    <p:sldId id="755" r:id="rId27"/>
    <p:sldId id="780" r:id="rId28"/>
    <p:sldId id="602" r:id="rId29"/>
    <p:sldId id="273" r:id="rId30"/>
    <p:sldId id="274" r:id="rId31"/>
    <p:sldId id="275" r:id="rId32"/>
    <p:sldId id="27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93"/>
            <p14:sldId id="745"/>
            <p14:sldId id="746"/>
            <p14:sldId id="773"/>
            <p14:sldId id="772"/>
            <p14:sldId id="774"/>
            <p14:sldId id="775"/>
            <p14:sldId id="792"/>
            <p14:sldId id="777"/>
            <p14:sldId id="791"/>
            <p14:sldId id="782"/>
            <p14:sldId id="783"/>
            <p14:sldId id="784"/>
            <p14:sldId id="785"/>
            <p14:sldId id="786"/>
            <p14:sldId id="787"/>
            <p14:sldId id="788"/>
            <p14:sldId id="789"/>
            <p14:sldId id="790"/>
            <p14:sldId id="781"/>
            <p14:sldId id="776"/>
            <p14:sldId id="778"/>
            <p14:sldId id="779"/>
            <p14:sldId id="755"/>
            <p14:sldId id="78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85" d="100"/>
          <a:sy n="85" d="100"/>
        </p:scale>
        <p:origin x="252" y="12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vector space of linear maps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vector space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vector space of linear maps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vector space of linear maps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space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space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vector space of linear maps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23.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23.m4a"/><Relationship Id="rId9" Type="http://schemas.openxmlformats.org/officeDocument/2006/relationships/image" Target="../media/image14.wmf"/></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9.wmf"/><Relationship Id="rId3" Type="http://schemas.microsoft.com/office/2007/relationships/media" Target="../media/media25.m4a"/><Relationship Id="rId7" Type="http://schemas.openxmlformats.org/officeDocument/2006/relationships/image" Target="../media/image16.wmf"/><Relationship Id="rId12" Type="http://schemas.openxmlformats.org/officeDocument/2006/relationships/oleObject" Target="../embeddings/oleObject12.bin"/><Relationship Id="rId2" Type="http://schemas.openxmlformats.org/officeDocument/2006/relationships/tags" Target="../tags/tag23.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11.bin"/><Relationship Id="rId4" Type="http://schemas.openxmlformats.org/officeDocument/2006/relationships/audio" Target="../media/media25.m4a"/><Relationship Id="rId9" Type="http://schemas.openxmlformats.org/officeDocument/2006/relationships/image" Target="../media/image17.wmf"/><Relationship Id="rId1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6.m4a"/><Relationship Id="rId7" Type="http://schemas.openxmlformats.org/officeDocument/2006/relationships/image" Target="../media/image21.wmf"/><Relationship Id="rId2" Type="http://schemas.openxmlformats.org/officeDocument/2006/relationships/tags" Target="../tags/tag24.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6.m4a"/><Relationship Id="rId7" Type="http://schemas.openxmlformats.org/officeDocument/2006/relationships/image" Target="../media/image9.w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9.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9.m4a"/><Relationship Id="rId9"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8.8 The vector space of linear maps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4D536139-ABE7-4ACF-85F3-AE95E75293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1456"/>
    </mc:Choice>
    <mc:Fallback>
      <p:transition spd="slow" advTm="1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199" y="1600200"/>
            <a:ext cx="8399417" cy="4525963"/>
          </a:xfrm>
        </p:spPr>
        <p:txBody>
          <a:bodyPr/>
          <a:lstStyle/>
          <a:p>
            <a:r>
              <a:rPr lang="en-US" dirty="0"/>
              <a:t>Why did we not just define </a:t>
            </a:r>
            <a:r>
              <a:rPr lang="en-US" i="1" dirty="0" err="1">
                <a:latin typeface="Symbol" panose="05050102010706020507" pitchFamily="18" charset="2"/>
              </a:rPr>
              <a:t>a</a:t>
            </a:r>
            <a:r>
              <a:rPr lang="en-US" i="1" dirty="0" err="1">
                <a:latin typeface="Times New Roman" panose="02020603050405020304" pitchFamily="18" charset="0"/>
              </a:rPr>
              <a:t>A</a:t>
            </a:r>
            <a:r>
              <a:rPr lang="en-US" dirty="0"/>
              <a:t> and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t> for matrices?</a:t>
            </a:r>
            <a:endParaRPr lang="en-US" dirty="0">
              <a:latin typeface="Times New Roman" panose="02020603050405020304" pitchFamily="18" charset="0"/>
            </a:endParaRPr>
          </a:p>
          <a:p>
            <a:pPr lvl="1"/>
            <a:r>
              <a:rPr lang="en-US" dirty="0">
                <a:solidFill>
                  <a:prstClr val="white"/>
                </a:solidFill>
              </a:rPr>
              <a:t>First, not all linear maps are matrices</a:t>
            </a:r>
          </a:p>
          <a:p>
            <a:pPr lvl="1"/>
            <a:r>
              <a:rPr lang="en-US" dirty="0">
                <a:solidFill>
                  <a:prstClr val="white"/>
                </a:solidFill>
              </a:rPr>
              <a:t>Second, we derived the formulas for scalar multiplication and matrix addition based on the general definitions of linear maps</a:t>
            </a:r>
          </a:p>
          <a:p>
            <a:pPr lvl="1"/>
            <a:r>
              <a:rPr lang="en-US" dirty="0">
                <a:solidFill>
                  <a:prstClr val="white"/>
                </a:solidFill>
              </a:rPr>
              <a:t>Finally, we will later define composition of linear maps, and</a:t>
            </a:r>
            <a:br>
              <a:rPr lang="en-US" dirty="0">
                <a:solidFill>
                  <a:prstClr val="white"/>
                </a:solidFill>
              </a:rPr>
            </a:br>
            <a:r>
              <a:rPr lang="en-US" dirty="0">
                <a:solidFill>
                  <a:prstClr val="white"/>
                </a:solidFill>
              </a:rPr>
              <a:t>	from the definition, we will deduce matrix-matrix multiplication</a:t>
            </a:r>
          </a:p>
          <a:p>
            <a:pPr lvl="2"/>
            <a:r>
              <a:rPr lang="en-US" dirty="0">
                <a:solidFill>
                  <a:prstClr val="white"/>
                </a:solidFill>
              </a:rPr>
              <a:t>Hint, we will not be multiplying two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 matrices elementwise</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655E1A1C-0DC1-4C93-920B-004398FA84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1324945"/>
      </p:ext>
    </p:extLst>
  </p:cSld>
  <p:clrMapOvr>
    <a:masterClrMapping/>
  </p:clrMapOvr>
  <mc:AlternateContent xmlns:mc="http://schemas.openxmlformats.org/markup-compatibility/2006">
    <mc:Choice xmlns:p14="http://schemas.microsoft.com/office/powerpoint/2010/main" Requires="p14">
      <p:transition spd="slow" p14:dur="2000" advTm="139203"/>
    </mc:Choice>
    <mc:Fallback>
      <p:transition spd="slow" advTm="13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Linear maps are a vector space</a:t>
            </a:r>
          </a:p>
        </p:txBody>
      </p:sp>
      <p:sp>
        <p:nvSpPr>
          <p:cNvPr id="3" name="Content Placeholder 2"/>
          <p:cNvSpPr>
            <a:spLocks noGrp="1"/>
          </p:cNvSpPr>
          <p:nvPr>
            <p:ph idx="1"/>
          </p:nvPr>
        </p:nvSpPr>
        <p:spPr>
          <a:xfrm>
            <a:off x="457199" y="1600200"/>
            <a:ext cx="8399417" cy="4525963"/>
          </a:xfrm>
        </p:spPr>
        <p:txBody>
          <a:bodyPr/>
          <a:lstStyle/>
          <a:p>
            <a:r>
              <a:rPr lang="en-US" dirty="0"/>
              <a:t>We will show that the collection of all linear maps</a:t>
            </a:r>
            <a:br>
              <a:rPr lang="en-US" dirty="0"/>
            </a:b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forms a vector space over </a:t>
            </a:r>
            <a:r>
              <a:rPr lang="en-US" b="1" dirty="0"/>
              <a:t>F</a:t>
            </a:r>
            <a:r>
              <a:rPr lang="en-US" dirty="0"/>
              <a:t> </a:t>
            </a:r>
          </a:p>
          <a:p>
            <a:pPr lvl="1"/>
            <a:endParaRPr lang="en-US" dirty="0">
              <a:solidFill>
                <a:prstClr val="white"/>
              </a:solidFill>
            </a:endParaRPr>
          </a:p>
          <a:p>
            <a:r>
              <a:rPr lang="en-US" dirty="0">
                <a:solidFill>
                  <a:prstClr val="white"/>
                </a:solidFill>
              </a:rPr>
              <a:t>For many of the proofs, we will show that</a:t>
            </a:r>
          </a:p>
          <a:p>
            <a:pPr marL="0" indent="0">
              <a:buNone/>
            </a:pPr>
            <a:r>
              <a:rPr lang="en-US" dirty="0">
                <a:solidFill>
                  <a:prstClr val="white"/>
                </a:solidFill>
              </a:rPr>
              <a:t>	one linear comb applied to an arbitrary vector </a:t>
            </a:r>
            <a:r>
              <a:rPr lang="en-US" b="1" dirty="0">
                <a:solidFill>
                  <a:prstClr val="white"/>
                </a:solidFill>
              </a:rPr>
              <a:t>u</a:t>
            </a:r>
            <a:r>
              <a:rPr lang="en-US" dirty="0">
                <a:solidFill>
                  <a:prstClr val="white"/>
                </a:solidFill>
              </a:rPr>
              <a:t> </a:t>
            </a:r>
          </a:p>
          <a:p>
            <a:pPr marL="0" indent="0">
              <a:buNone/>
            </a:pPr>
            <a:r>
              <a:rPr lang="en-US" dirty="0">
                <a:solidFill>
                  <a:prstClr val="white"/>
                </a:solidFill>
              </a:rPr>
              <a:t>	equals a different expression for an arbitrary vector </a:t>
            </a:r>
            <a:r>
              <a:rPr lang="en-US" b="1" dirty="0">
                <a:solidFill>
                  <a:prstClr val="white"/>
                </a:solidFill>
              </a:rPr>
              <a:t>u</a:t>
            </a:r>
            <a:endParaRPr lang="en-US" dirty="0">
              <a:solidFill>
                <a:prstClr val="white"/>
              </a:solidFill>
            </a:endParaRPr>
          </a:p>
          <a:p>
            <a:pPr lvl="1"/>
            <a:r>
              <a:rPr lang="en-US" dirty="0">
                <a:solidFill>
                  <a:prstClr val="white"/>
                </a:solidFill>
              </a:rPr>
              <a:t>We said two maps </a:t>
            </a:r>
            <a:r>
              <a:rPr lang="en-US" i="1" dirty="0">
                <a:solidFill>
                  <a:prstClr val="white"/>
                </a:solidFill>
                <a:latin typeface="Times New Roman" panose="02020603050405020304" pitchFamily="18" charset="0"/>
              </a:rPr>
              <a:t>A</a:t>
            </a:r>
            <a:r>
              <a:rPr lang="en-US" dirty="0">
                <a:solidFill>
                  <a:prstClr val="white"/>
                </a:solidFill>
              </a:rPr>
              <a:t> and</a:t>
            </a:r>
            <a:r>
              <a:rPr lang="en-US" i="1" dirty="0">
                <a:solidFill>
                  <a:prstClr val="white"/>
                </a:solidFill>
              </a:rPr>
              <a:t> </a:t>
            </a:r>
            <a:r>
              <a:rPr lang="en-US" i="1" dirty="0">
                <a:solidFill>
                  <a:prstClr val="white"/>
                </a:solidFill>
                <a:latin typeface="Times New Roman" panose="02020603050405020304" pitchFamily="18" charset="0"/>
              </a:rPr>
              <a:t>B</a:t>
            </a:r>
            <a:r>
              <a:rPr lang="en-US" i="1" dirty="0">
                <a:solidFill>
                  <a:prstClr val="white"/>
                </a:solidFill>
              </a:rPr>
              <a:t> </a:t>
            </a:r>
            <a:r>
              <a:rPr lang="en-US" dirty="0">
                <a:solidFill>
                  <a:prstClr val="white"/>
                </a:solidFill>
              </a:rPr>
              <a:t>are equal if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b="1" dirty="0">
                <a:solidFill>
                  <a:prstClr val="white"/>
                </a:solidFill>
              </a:rPr>
              <a:t> </a:t>
            </a:r>
            <a:r>
              <a:rPr lang="en-US" dirty="0">
                <a:solidFill>
                  <a:prstClr val="white"/>
                </a:solidFill>
              </a:rPr>
              <a:t>for all </a:t>
            </a:r>
            <a:r>
              <a:rPr lang="en-US" b="1" dirty="0">
                <a:solidFill>
                  <a:prstClr val="white"/>
                </a:solidFill>
                <a:latin typeface="Times New Roman" panose="02020603050405020304" pitchFamily="18" charset="0"/>
              </a:rPr>
              <a:t>u</a:t>
            </a:r>
          </a:p>
          <a:p>
            <a:r>
              <a:rPr lang="en-US" dirty="0">
                <a:solidFill>
                  <a:prstClr val="white"/>
                </a:solidFill>
              </a:rPr>
              <a:t>For each step, we will either</a:t>
            </a:r>
          </a:p>
          <a:p>
            <a:pPr lvl="1"/>
            <a:r>
              <a:rPr lang="en-US" dirty="0">
                <a:solidFill>
                  <a:prstClr val="white"/>
                </a:solidFill>
              </a:rPr>
              <a:t>Apply one of the definitions of a linear map</a:t>
            </a:r>
          </a:p>
          <a:p>
            <a:pPr marL="457200" lvl="1" indent="0" algn="ctr">
              <a:buNone/>
            </a:pPr>
            <a:r>
              <a:rPr lang="en-US" dirty="0">
                <a:solidFill>
                  <a:prstClr val="white"/>
                </a:solidFill>
                <a:latin typeface="Times New Roman" panose="02020603050405020304" pitchFamily="18" charset="0"/>
              </a:rPr>
              <a:t>(</a:t>
            </a:r>
            <a:r>
              <a:rPr lang="en-US" i="1" dirty="0" err="1">
                <a:solidFill>
                  <a:prstClr val="white"/>
                </a:solidFill>
                <a:latin typeface="Symbol" panose="05050102010706020507" pitchFamily="18" charset="2"/>
              </a:rPr>
              <a:t>a</a:t>
            </a:r>
            <a:r>
              <a:rPr lang="en-US" i="1" dirty="0" err="1">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or (</a:t>
            </a:r>
            <a:r>
              <a:rPr lang="en-US" i="1" dirty="0">
                <a:solidFill>
                  <a:prstClr val="white"/>
                </a:solidFill>
                <a:latin typeface="Times New Roman" panose="02020603050405020304" pitchFamily="18" charset="0"/>
              </a:rPr>
              <a:t>A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dirty="0">
                <a:solidFill>
                  <a:prstClr val="white"/>
                </a:solidFill>
              </a:rPr>
              <a:t>t</a:t>
            </a:r>
          </a:p>
          <a:p>
            <a:pPr marL="457200" lvl="1" indent="0">
              <a:buNone/>
            </a:pPr>
            <a:r>
              <a:rPr lang="en-US" dirty="0">
                <a:solidFill>
                  <a:prstClr val="white"/>
                </a:solidFill>
                <a:latin typeface="Times New Roman" panose="02020603050405020304" pitchFamily="18" charset="0"/>
              </a:rPr>
              <a:t>     or a property of vector spaces</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685BC302-A494-4BD4-845B-4446C94196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5911527"/>
      </p:ext>
    </p:extLst>
  </p:cSld>
  <p:clrMapOvr>
    <a:masterClrMapping/>
  </p:clrMapOvr>
  <mc:AlternateContent xmlns:mc="http://schemas.openxmlformats.org/markup-compatibility/2006">
    <mc:Choice xmlns:p14="http://schemas.microsoft.com/office/powerpoint/2010/main" Requires="p14">
      <p:transition spd="slow" p14:dur="2000" advTm="1386"/>
    </mc:Choice>
    <mc:Fallback>
      <p:transition spd="slow" advTm="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1</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is a linear map, then </a:t>
            </a:r>
            <a:r>
              <a:rPr lang="en-US" i="1" dirty="0" err="1">
                <a:solidFill>
                  <a:prstClr val="white"/>
                </a:solidFill>
                <a:latin typeface="Symbol" panose="05050102010706020507" pitchFamily="18" charset="2"/>
              </a:rPr>
              <a:t>a</a:t>
            </a:r>
            <a:r>
              <a:rPr lang="en-US" i="1" dirty="0" err="1">
                <a:solidFill>
                  <a:prstClr val="white"/>
                </a:solidFill>
                <a:latin typeface="Times New Roman" panose="02020603050405020304" pitchFamily="18" charset="0"/>
              </a:rPr>
              <a:t>A</a:t>
            </a:r>
            <a:r>
              <a:rPr lang="en-US" dirty="0">
                <a:solidFill>
                  <a:prstClr val="white"/>
                </a:solidFill>
              </a:rPr>
              <a:t> is a linear map.</a:t>
            </a:r>
          </a:p>
          <a:p>
            <a:pPr marL="0" indent="0">
              <a:buNone/>
            </a:pPr>
            <a:r>
              <a:rPr lang="en-US" dirty="0">
                <a:solidFill>
                  <a:prstClr val="white"/>
                </a:solidFill>
              </a:rPr>
              <a:t>Proof:</a:t>
            </a:r>
          </a:p>
          <a:p>
            <a:pPr marL="0" indent="0">
              <a:buNone/>
            </a:pPr>
            <a:r>
              <a:rPr lang="en-US" dirty="0">
                <a:solidFill>
                  <a:prstClr val="white"/>
                </a:solidFill>
                <a:latin typeface="Times New Roman" panose="02020603050405020304" pitchFamily="18" charset="0"/>
              </a:rPr>
              <a:t>	          (</a:t>
            </a:r>
            <a:r>
              <a:rPr lang="en-US" i="1" dirty="0" err="1">
                <a:solidFill>
                  <a:prstClr val="white"/>
                </a:solidFill>
                <a:latin typeface="Symbol" panose="05050102010706020507" pitchFamily="18" charset="2"/>
              </a:rPr>
              <a:t>a</a:t>
            </a:r>
            <a:r>
              <a:rPr lang="en-US" i="1" dirty="0" err="1">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g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g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g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b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g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g</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dirty="0">
                <a:solidFill>
                  <a:prstClr val="white"/>
                </a:solidFill>
                <a:latin typeface="Times New Roman" panose="02020603050405020304" pitchFamily="18" charset="0"/>
              </a:rPr>
              <a:t>(</a:t>
            </a:r>
            <a:r>
              <a:rPr lang="en-US" i="1" dirty="0" err="1">
                <a:solidFill>
                  <a:prstClr val="white"/>
                </a:solidFill>
                <a:latin typeface="Symbol" panose="05050102010706020507" pitchFamily="18" charset="2"/>
              </a:rPr>
              <a:t>a</a:t>
            </a:r>
            <a:r>
              <a:rPr lang="en-US" i="1" dirty="0" err="1">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g</a:t>
            </a:r>
            <a:r>
              <a:rPr lang="en-US" dirty="0">
                <a:solidFill>
                  <a:prstClr val="white"/>
                </a:solidFill>
                <a:latin typeface="Times New Roman" panose="02020603050405020304" pitchFamily="18" charset="0"/>
              </a:rPr>
              <a:t> (</a:t>
            </a:r>
            <a:r>
              <a:rPr lang="en-US" i="1" dirty="0" err="1">
                <a:solidFill>
                  <a:prstClr val="white"/>
                </a:solidFill>
                <a:latin typeface="Symbol" panose="05050102010706020507" pitchFamily="18" charset="2"/>
              </a:rPr>
              <a:t>a</a:t>
            </a:r>
            <a:r>
              <a:rPr lang="en-US" i="1" dirty="0" err="1">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6714BCBD-452D-435C-8880-ED006D64657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0954128"/>
      </p:ext>
    </p:extLst>
  </p:cSld>
  <p:clrMapOvr>
    <a:masterClrMapping/>
  </p:clrMapOvr>
  <mc:AlternateContent xmlns:mc="http://schemas.openxmlformats.org/markup-compatibility/2006">
    <mc:Choice xmlns:p14="http://schemas.microsoft.com/office/powerpoint/2010/main" Requires="p14">
      <p:transition spd="slow" p14:dur="2000" advTm="91745"/>
    </mc:Choice>
    <mc:Fallback>
      <p:transition spd="slow" advTm="9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2</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is a linear map, then </a:t>
            </a:r>
            <a:r>
              <a:rPr lang="en-US" dirty="0">
                <a:solidFill>
                  <a:prstClr val="white"/>
                </a:solidFill>
                <a:latin typeface="Times New Roman" panose="02020603050405020304" pitchFamily="18" charset="0"/>
              </a:rPr>
              <a:t>1</a:t>
            </a:r>
            <a:r>
              <a:rPr lang="en-US" i="1" dirty="0">
                <a:solidFill>
                  <a:prstClr val="white"/>
                </a:solidFill>
                <a:latin typeface="Times New Roman" panose="02020603050405020304" pitchFamily="18" charset="0"/>
              </a:rPr>
              <a:t>A = A</a:t>
            </a:r>
            <a:r>
              <a:rPr lang="en-US" dirty="0">
                <a:solidFill>
                  <a:prstClr val="white"/>
                </a:solidFill>
              </a:rPr>
              <a:t>.</a:t>
            </a:r>
          </a:p>
          <a:p>
            <a:pPr marL="0" indent="0">
              <a:buNone/>
            </a:pP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(1·</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1·</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 </a:t>
            </a:r>
            <a:r>
              <a:rPr lang="en-US" dirty="0">
                <a:solidFill>
                  <a:prstClr val="white"/>
                </a:solidFill>
                <a:latin typeface="Times New Roman" panose="02020603050405020304" pitchFamily="18" charset="0"/>
              </a:rPr>
              <a:t>▮</a:t>
            </a:r>
            <a:endParaRPr lang="en-US" dirty="0">
              <a:solidFill>
                <a:prstClr val="white"/>
              </a:solidFill>
            </a:endParaRPr>
          </a:p>
          <a:p>
            <a:pPr marL="0" indent="0">
              <a:buNone/>
            </a:pPr>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688FC16B-5044-417F-B7B5-15895ADCCB4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1243371"/>
      </p:ext>
    </p:extLst>
  </p:cSld>
  <p:clrMapOvr>
    <a:masterClrMapping/>
  </p:clrMapOvr>
  <mc:AlternateContent xmlns:mc="http://schemas.openxmlformats.org/markup-compatibility/2006">
    <mc:Choice xmlns:p14="http://schemas.microsoft.com/office/powerpoint/2010/main" Requires="p14">
      <p:transition spd="slow" p14:dur="2000" advTm="37298"/>
    </mc:Choice>
    <mc:Fallback>
      <p:transition spd="slow" advTm="3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3</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is a linear map, then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ab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err="1">
                <a:solidFill>
                  <a:prstClr val="white"/>
                </a:solidFill>
                <a:latin typeface="Symbol" panose="05050102010706020507" pitchFamily="18" charset="2"/>
              </a:rPr>
              <a:t>b</a:t>
            </a:r>
            <a:r>
              <a:rPr lang="en-US" i="1" dirty="0" err="1">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a:t>
            </a:r>
          </a:p>
          <a:p>
            <a:pPr marL="0" indent="0">
              <a:buNone/>
            </a:pPr>
            <a:endParaRPr lang="en-US" dirty="0">
              <a:solidFill>
                <a:prstClr val="white"/>
              </a:solidFill>
            </a:endParaRPr>
          </a:p>
          <a:p>
            <a:pPr marL="0" indent="0">
              <a:buNone/>
            </a:pPr>
            <a:r>
              <a:rPr lang="en-US" dirty="0">
                <a:solidFill>
                  <a:prstClr val="white"/>
                </a:solidFill>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ab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ab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rPr>
              <a:t>				</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61D9F34C-7209-48D3-9965-3BAD9ACA01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239374"/>
      </p:ext>
    </p:extLst>
  </p:cSld>
  <p:clrMapOvr>
    <a:masterClrMapping/>
  </p:clrMapOvr>
  <mc:AlternateContent xmlns:mc="http://schemas.openxmlformats.org/markup-compatibility/2006">
    <mc:Choice xmlns:p14="http://schemas.microsoft.com/office/powerpoint/2010/main" Requires="p14">
      <p:transition spd="slow" p14:dur="2000" advTm="112920"/>
    </mc:Choice>
    <mc:Fallback>
      <p:transition spd="slow" advTm="1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4</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are linear maps, then </a:t>
            </a:r>
            <a:r>
              <a:rPr lang="en-US" i="1" dirty="0">
                <a:solidFill>
                  <a:prstClr val="white"/>
                </a:solidFill>
                <a:latin typeface="Times New Roman" panose="02020603050405020304" pitchFamily="18" charset="0"/>
              </a:rPr>
              <a:t>A + B</a:t>
            </a:r>
            <a:r>
              <a:rPr lang="en-US" dirty="0">
                <a:solidFill>
                  <a:prstClr val="white"/>
                </a:solidFill>
              </a:rPr>
              <a:t> is a linear map.</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 B</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i="1" dirty="0">
                <a:solidFill>
                  <a:prstClr val="white"/>
                </a:solidFill>
                <a:latin typeface="Times New Roman" panose="02020603050405020304" pitchFamily="18" charset="0"/>
              </a:rPr>
              <a:t> 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endParaRPr lang="en-US" dirty="0">
              <a:solidFill>
                <a:prstClr val="white"/>
              </a:solidFill>
              <a:latin typeface="Times New Roman" panose="02020603050405020304" pitchFamily="18" charset="0"/>
            </a:endParaRPr>
          </a:p>
          <a:p>
            <a:pPr marL="0" indent="0">
              <a:buNone/>
            </a:pPr>
            <a:r>
              <a:rPr lang="en-US" dirty="0">
                <a:solidFill>
                  <a:prstClr val="white"/>
                </a:solidFill>
              </a:rPr>
              <a:t>				</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a:t>
            </a:r>
            <a:r>
              <a:rPr lang="en-US" dirty="0">
                <a:solidFill>
                  <a:prstClr val="white"/>
                </a:solidFill>
              </a:rPr>
              <a:t>	</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 u</a:t>
            </a:r>
            <a:r>
              <a:rPr lang="en-US" baseline="-25000" dirty="0">
                <a:solidFill>
                  <a:prstClr val="white"/>
                </a:solidFill>
                <a:latin typeface="Times New Roman" panose="02020603050405020304" pitchFamily="18" charset="0"/>
              </a:rPr>
              <a:t>2</a:t>
            </a:r>
            <a:r>
              <a:rPr lang="en-US" sz="2200" baseline="-25000" dirty="0">
                <a:solidFill>
                  <a:prstClr val="white"/>
                </a:solidFill>
                <a:latin typeface="Times New Roman" panose="02020603050405020304" pitchFamily="18" charset="0"/>
              </a:rPr>
              <a:t> </a:t>
            </a:r>
            <a:r>
              <a:rPr lang="en-US" sz="2200" dirty="0">
                <a:solidFill>
                  <a:prstClr val="white"/>
                </a:solidFill>
                <a:latin typeface="Times New Roman" panose="02020603050405020304" pitchFamily="18" charset="0"/>
              </a:rPr>
              <a:t>▮</a:t>
            </a:r>
            <a:endParaRPr lang="en-US" sz="2200" dirty="0">
              <a:solidFill>
                <a:prstClr val="white"/>
              </a:solidFill>
            </a:endParaRPr>
          </a:p>
          <a:p>
            <a:pPr marL="914400" lvl="2" indent="0">
              <a:buNone/>
            </a:pPr>
            <a:endParaRPr lang="en-US" sz="2200"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C1397A15-AFB1-40E9-8F12-91789E8667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67383145"/>
      </p:ext>
    </p:extLst>
  </p:cSld>
  <p:clrMapOvr>
    <a:masterClrMapping/>
  </p:clrMapOvr>
  <mc:AlternateContent xmlns:mc="http://schemas.openxmlformats.org/markup-compatibility/2006">
    <mc:Choice xmlns:p14="http://schemas.microsoft.com/office/powerpoint/2010/main" Requires="p14">
      <p:transition spd="slow" p14:dur="2000" advTm="89259"/>
    </mc:Choice>
    <mc:Fallback>
      <p:transition spd="slow" advTm="8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5</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are linear maps, then </a:t>
            </a:r>
            <a:r>
              <a:rPr lang="en-US" i="1" dirty="0">
                <a:solidFill>
                  <a:prstClr val="white"/>
                </a:solidFill>
                <a:latin typeface="Times New Roman" panose="02020603050405020304" pitchFamily="18" charset="0"/>
              </a:rPr>
              <a:t>A + B = B + A</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EFAFF795-E7C7-442D-BE98-C70845B640C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0297963"/>
      </p:ext>
    </p:extLst>
  </p:cSld>
  <p:clrMapOvr>
    <a:masterClrMapping/>
  </p:clrMapOvr>
  <mc:AlternateContent xmlns:mc="http://schemas.openxmlformats.org/markup-compatibility/2006">
    <mc:Choice xmlns:p14="http://schemas.microsoft.com/office/powerpoint/2010/main" Requires="p14">
      <p:transition spd="slow" p14:dur="2000" advTm="61817"/>
    </mc:Choice>
    <mc:Fallback>
      <p:transition spd="slow" advTm="6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6</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 C</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are linear maps,</a:t>
            </a:r>
            <a:br>
              <a:rPr lang="en-US" dirty="0">
                <a:solidFill>
                  <a:prstClr val="white"/>
                </a:solidFill>
              </a:rPr>
            </a:br>
            <a:r>
              <a:rPr lang="en-US" dirty="0">
                <a:solidFill>
                  <a:prstClr val="white"/>
                </a:solidFill>
              </a:rPr>
              <a:t>		then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 = A +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 + C</a:t>
            </a:r>
            <a:r>
              <a:rPr lang="en-US" dirty="0">
                <a:solidFill>
                  <a:prstClr val="white"/>
                </a:solidFill>
                <a:latin typeface="Times New Roman" panose="02020603050405020304" pitchFamily="18" charset="0"/>
              </a:rPr>
              <a:t>)</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B</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 +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2396DA47-5F5F-4159-8674-69A118750F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7165796"/>
      </p:ext>
    </p:extLst>
  </p:cSld>
  <p:clrMapOvr>
    <a:masterClrMapping/>
  </p:clrMapOvr>
  <mc:AlternateContent xmlns:mc="http://schemas.openxmlformats.org/markup-compatibility/2006">
    <mc:Choice xmlns:p14="http://schemas.microsoft.com/office/powerpoint/2010/main" Requires="p14">
      <p:transition spd="slow" p14:dur="2000" advTm="97944"/>
    </mc:Choice>
    <mc:Fallback>
      <p:transition spd="slow" advTm="9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7</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are linear maps,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i="1" dirty="0" err="1">
                <a:solidFill>
                  <a:prstClr val="white"/>
                </a:solidFill>
                <a:latin typeface="Times New Roman" panose="02020603050405020304" pitchFamily="18" charset="0"/>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B</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 + 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 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B</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err="1">
                <a:solidFill>
                  <a:prstClr val="white"/>
                </a:solidFill>
                <a:latin typeface="Times New Roman" panose="02020603050405020304" pitchFamily="18" charset="0"/>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3080E3B-AF33-4B8E-8EB6-F3F9A8C26E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0302699"/>
      </p:ext>
    </p:extLst>
  </p:cSld>
  <p:clrMapOvr>
    <a:masterClrMapping/>
  </p:clrMapOvr>
  <mc:AlternateContent xmlns:mc="http://schemas.openxmlformats.org/markup-compatibility/2006">
    <mc:Choice xmlns:p14="http://schemas.microsoft.com/office/powerpoint/2010/main" Requires="p14">
      <p:transition spd="slow" p14:dur="2000" advTm="94485"/>
    </mc:Choice>
    <mc:Fallback>
      <p:transition spd="slow" advTm="9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8</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is a linear map,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i="1"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i="1" dirty="0" err="1">
                <a:solidFill>
                  <a:prstClr val="white"/>
                </a:solidFill>
                <a:latin typeface="Times New Roman" panose="02020603050405020304" pitchFamily="18" charset="0"/>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i="1" dirty="0">
                <a:solidFill>
                  <a:prstClr val="white"/>
                </a:solidFill>
                <a:latin typeface="Times New Roman" panose="02020603050405020304" pitchFamily="18" charset="0"/>
              </a:rPr>
              <a:t> A</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 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 u</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 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i="1" dirty="0">
                <a:solidFill>
                  <a:prstClr val="white"/>
                </a:solidFill>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 </a:t>
            </a:r>
            <a:r>
              <a:rPr lang="en-US" i="1" dirty="0" err="1">
                <a:solidFill>
                  <a:prstClr val="white"/>
                </a:solidFill>
                <a:latin typeface="Times New Roman" panose="02020603050405020304" pitchFamily="18" charset="0"/>
              </a:rPr>
              <a:t>A</a:t>
            </a:r>
            <a:r>
              <a:rPr lang="en-US" i="1"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6" name="Audio 15">
            <a:hlinkClick r:id="" action="ppaction://media"/>
            <a:extLst>
              <a:ext uri="{FF2B5EF4-FFF2-40B4-BE49-F238E27FC236}">
                <a16:creationId xmlns:a16="http://schemas.microsoft.com/office/drawing/2014/main" id="{B881EBCE-9BCF-440C-8BA8-1C75511BF9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5449968"/>
      </p:ext>
    </p:extLst>
  </p:cSld>
  <p:clrMapOvr>
    <a:masterClrMapping/>
  </p:clrMapOvr>
  <mc:AlternateContent xmlns:mc="http://schemas.openxmlformats.org/markup-compatibility/2006">
    <mc:Choice xmlns:p14="http://schemas.microsoft.com/office/powerpoint/2010/main" Requires="p14">
      <p:transition spd="slow" p14:dur="2000" advTm="72195"/>
    </mc:Choice>
    <mc:Fallback>
      <p:transition spd="slow" advTm="7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scalar multiplication and addition of linear maps</a:t>
            </a:r>
          </a:p>
          <a:p>
            <a:pPr lvl="1"/>
            <a:r>
              <a:rPr lang="en-US" dirty="0"/>
              <a:t>Consider the consequences for matrices</a:t>
            </a:r>
          </a:p>
          <a:p>
            <a:pPr lvl="1"/>
            <a:r>
              <a:rPr lang="en-US" dirty="0"/>
              <a:t>Prove that the vector space of all such linear maps is itself a vector space</a:t>
            </a:r>
          </a:p>
          <a:p>
            <a:pPr lvl="2"/>
            <a:r>
              <a:rPr lang="en-US" dirty="0"/>
              <a:t>The vectors in this vector space are the linear maps</a:t>
            </a:r>
          </a:p>
          <a:p>
            <a:pPr lvl="1"/>
            <a:r>
              <a:rPr lang="en-US" dirty="0"/>
              <a:t>Consider a definition for the norm of such a vector</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BCE1F872-6588-40C3-909C-F0CD696CA7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53319"/>
    </mc:Choice>
    <mc:Fallback>
      <p:transition spd="slow" advTm="5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9</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The zero map </a:t>
            </a:r>
            <a:r>
              <a:rPr lang="en-US" i="1" dirty="0">
                <a:latin typeface="Times New Roman" panose="02020603050405020304" pitchFamily="18" charset="0"/>
              </a:rPr>
              <a:t>O</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where </a:t>
            </a:r>
            <a:r>
              <a:rPr lang="en-US" i="1" dirty="0" err="1">
                <a:solidFill>
                  <a:prstClr val="white"/>
                </a:solidFill>
                <a:latin typeface="Times New Roman" panose="02020603050405020304" pitchFamily="18" charset="0"/>
              </a:rPr>
              <a:t>O</a:t>
            </a:r>
            <a:r>
              <a:rPr lang="en-US" b="1" dirty="0" err="1">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 0</a:t>
            </a:r>
            <a:r>
              <a:rPr lang="en-US" b="1" baseline="-25000" dirty="0">
                <a:latin typeface="Edwardian Script ITC" panose="030303020407070D0804" pitchFamily="66" charset="0"/>
              </a:rPr>
              <a:t>V</a:t>
            </a:r>
            <a:r>
              <a:rPr lang="en-US" dirty="0">
                <a:solidFill>
                  <a:prstClr val="white"/>
                </a:solidFill>
              </a:rPr>
              <a:t>    satisfies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O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 A</a:t>
            </a:r>
            <a:r>
              <a:rPr lang="en-US" dirty="0">
                <a:solidFill>
                  <a:prstClr val="white"/>
                </a:solidFill>
              </a:rPr>
              <a:t> 	for all linear maps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O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err="1">
                <a:solidFill>
                  <a:prstClr val="white"/>
                </a:solidFill>
                <a:latin typeface="Times New Roman" panose="02020603050405020304" pitchFamily="18" charset="0"/>
              </a:rPr>
              <a:t>O</a:t>
            </a:r>
            <a:r>
              <a:rPr lang="en-US" b="1" dirty="0" err="1">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0</a:t>
            </a:r>
            <a:r>
              <a:rPr lang="en-US" b="1" baseline="-25000" dirty="0">
                <a:latin typeface="Edwardian Script ITC" panose="030303020407070D0804" pitchFamily="66" charset="0"/>
              </a:rPr>
              <a:t>V</a:t>
            </a:r>
            <a:r>
              <a:rPr lang="en-US" i="1" dirty="0">
                <a:solidFill>
                  <a:prstClr val="white"/>
                </a:solidFill>
                <a:latin typeface="Times New Roman" panose="02020603050405020304" pitchFamily="18" charset="0"/>
              </a:rPr>
              <a:t>  + A</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E1BA2A73-2518-4BC5-AB98-025EB1A74B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1926070"/>
      </p:ext>
    </p:extLst>
  </p:cSld>
  <p:clrMapOvr>
    <a:masterClrMapping/>
  </p:clrMapOvr>
  <mc:AlternateContent xmlns:mc="http://schemas.openxmlformats.org/markup-compatibility/2006">
    <mc:Choice xmlns:p14="http://schemas.microsoft.com/office/powerpoint/2010/main" Requires="p14">
      <p:transition spd="slow" p14:dur="2000" advTm="57265"/>
    </mc:Choice>
    <mc:Fallback>
      <p:transition spd="slow" advTm="5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Axiom 10</a:t>
            </a:r>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solidFill>
                  <a:prstClr val="white"/>
                </a:solidFill>
              </a:rPr>
              <a:t>Theorem</a:t>
            </a:r>
          </a:p>
          <a:p>
            <a:pPr marL="0" indent="0">
              <a:buNone/>
            </a:pPr>
            <a:r>
              <a:rPr lang="en-US" dirty="0">
                <a:solidFill>
                  <a:prstClr val="white"/>
                </a:solidFill>
              </a:rPr>
              <a:t>	For any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solidFill>
                  <a:prstClr val="white"/>
                </a:solidFill>
              </a:rPr>
              <a:t> ,   define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 =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r>
              <a:rPr lang="en-US" dirty="0">
                <a:solidFill>
                  <a:prstClr val="white"/>
                </a:solidFill>
              </a:rPr>
              <a:t>, in which case,</a:t>
            </a:r>
          </a:p>
          <a:p>
            <a:pPr marL="0" indent="0">
              <a:buNone/>
            </a:pPr>
            <a:r>
              <a:rPr lang="en-US" dirty="0">
                <a:solidFill>
                  <a:prstClr val="white"/>
                </a:solidFill>
              </a:rPr>
              <a:t>		</a:t>
            </a:r>
            <a:r>
              <a:rPr lang="en-US" i="1" dirty="0">
                <a:latin typeface="Times New Roman" panose="02020603050405020304" pitchFamily="18" charset="0"/>
              </a:rPr>
              <a:t> A </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a:solidFill>
                  <a:prstClr val="white"/>
                </a:solidFill>
                <a:latin typeface="Times New Roman" panose="02020603050405020304" pitchFamily="18" charset="0"/>
              </a:rPr>
              <a:t>O</a:t>
            </a:r>
            <a:r>
              <a:rPr lang="en-US" dirty="0">
                <a:solidFill>
                  <a:prstClr val="white"/>
                </a:solidFill>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i="1" dirty="0">
                <a:latin typeface="Times New Roman" panose="02020603050405020304" pitchFamily="18" charset="0"/>
              </a:rPr>
              <a:t>A </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dirty="0">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0</a:t>
            </a:r>
            <a:r>
              <a:rPr lang="en-US" b="1" baseline="-25000" dirty="0">
                <a:latin typeface="Edwardian Script ITC" panose="030303020407070D0804" pitchFamily="66" charset="0"/>
              </a:rPr>
              <a:t>V</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endParaRPr lang="en-US" dirty="0">
              <a:solidFill>
                <a:prstClr val="white"/>
              </a:solidFill>
            </a:endParaRP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9BA8B348-CEA2-4F69-B465-9970F21349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641031"/>
      </p:ext>
    </p:extLst>
  </p:cSld>
  <p:clrMapOvr>
    <a:masterClrMapping/>
  </p:clrMapOvr>
  <mc:AlternateContent xmlns:mc="http://schemas.openxmlformats.org/markup-compatibility/2006">
    <mc:Choice xmlns:p14="http://schemas.microsoft.com/office/powerpoint/2010/main" Requires="p14">
      <p:transition spd="slow" p14:dur="2000" advTm="79904"/>
    </mc:Choice>
    <mc:Fallback>
      <p:transition spd="slow" advTm="7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199" y="1600200"/>
            <a:ext cx="8399417" cy="4525963"/>
          </a:xfrm>
        </p:spPr>
        <p:txBody>
          <a:bodyPr/>
          <a:lstStyle/>
          <a:p>
            <a:r>
              <a:rPr lang="en-US" dirty="0"/>
              <a:t>Thus, we showed that the collection of all linear maps</a:t>
            </a:r>
            <a:br>
              <a:rPr lang="en-US" dirty="0"/>
            </a:b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forms a vector space over </a:t>
            </a:r>
            <a:r>
              <a:rPr lang="en-US" b="1" dirty="0"/>
              <a:t>F</a:t>
            </a:r>
            <a:r>
              <a:rPr lang="en-US" dirty="0"/>
              <a:t> </a:t>
            </a:r>
          </a:p>
          <a:p>
            <a:pPr lvl="1"/>
            <a:r>
              <a:rPr lang="en-US" dirty="0">
                <a:solidFill>
                  <a:prstClr val="white"/>
                </a:solidFill>
              </a:rPr>
              <a:t>The individual maps are the </a:t>
            </a:r>
            <a:r>
              <a:rPr lang="en-US" i="1" dirty="0">
                <a:solidFill>
                  <a:prstClr val="white"/>
                </a:solidFill>
              </a:rPr>
              <a:t>vectors</a:t>
            </a:r>
            <a:r>
              <a:rPr lang="en-US" dirty="0">
                <a:solidFill>
                  <a:prstClr val="white"/>
                </a:solidFill>
              </a:rPr>
              <a:t> in this vector space</a:t>
            </a:r>
          </a:p>
          <a:p>
            <a:pPr lvl="1"/>
            <a:r>
              <a:rPr lang="en-US" dirty="0">
                <a:solidFill>
                  <a:prstClr val="white"/>
                </a:solidFill>
              </a:rPr>
              <a:t>This vector space is written as </a:t>
            </a:r>
            <a:r>
              <a:rPr lang="en-US" dirty="0">
                <a:solidFill>
                  <a:prstClr val="white"/>
                </a:solidFill>
                <a:latin typeface="Times New Roman" panose="02020603050405020304" pitchFamily="18" charset="0"/>
              </a:rPr>
              <a:t>ℒ (</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solidFill>
                  <a:prstClr val="white"/>
                </a:solidFill>
                <a:latin typeface="Times New Roman" panose="02020603050405020304" pitchFamily="18" charset="0"/>
              </a:rPr>
              <a:t>)</a:t>
            </a:r>
          </a:p>
          <a:p>
            <a:pPr lvl="1"/>
            <a:r>
              <a:rPr lang="en-US" dirty="0">
                <a:solidFill>
                  <a:prstClr val="white"/>
                </a:solidFill>
                <a:latin typeface="Times New Roman" panose="02020603050405020304" pitchFamily="18" charset="0"/>
              </a:rPr>
              <a:t>For example,</a:t>
            </a:r>
            <a:r>
              <a:rPr lang="en-US" dirty="0">
                <a:solidFill>
                  <a:prstClr val="white"/>
                </a:solidFill>
              </a:rPr>
              <a:t> </a:t>
            </a:r>
            <a:r>
              <a:rPr lang="en-US" dirty="0">
                <a:solidFill>
                  <a:prstClr val="white"/>
                </a:solidFill>
                <a:latin typeface="Times New Roman" panose="02020603050405020304" pitchFamily="18" charset="0"/>
              </a:rPr>
              <a:t>ℒ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3</a:t>
            </a:r>
            <a:r>
              <a:rPr lang="en-US" dirty="0">
                <a:solidFill>
                  <a:prstClr val="white"/>
                </a:solidFill>
                <a:latin typeface="Times New Roman" panose="02020603050405020304" pitchFamily="18" charset="0"/>
              </a:rPr>
              <a:t>)</a:t>
            </a:r>
            <a:r>
              <a:rPr lang="en-US" dirty="0">
                <a:solidFill>
                  <a:prstClr val="white"/>
                </a:solidFill>
              </a:rPr>
              <a:t> is the vector space of all linear maps that map</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to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3</a:t>
            </a:r>
            <a:endParaRPr lang="en-US" dirty="0">
              <a:solidFill>
                <a:prstClr val="white"/>
              </a:solidFill>
              <a:latin typeface="Times New Roman" panose="02020603050405020304" pitchFamily="18" charset="0"/>
            </a:endParaRPr>
          </a:p>
          <a:p>
            <a:pPr lvl="2"/>
            <a:r>
              <a:rPr lang="en-US" dirty="0">
                <a:solidFill>
                  <a:prstClr val="white"/>
                </a:solidFill>
              </a:rPr>
              <a:t>It is the collection of all </a:t>
            </a:r>
            <a:r>
              <a:rPr lang="en-US" dirty="0">
                <a:solidFill>
                  <a:prstClr val="white"/>
                </a:solidFill>
                <a:latin typeface="Times New Roman" panose="02020603050405020304" pitchFamily="18" charset="0"/>
              </a:rPr>
              <a:t>3 × 4 </a:t>
            </a:r>
            <a:r>
              <a:rPr lang="en-US" dirty="0">
                <a:solidFill>
                  <a:prstClr val="white"/>
                </a:solidFill>
              </a:rPr>
              <a:t>real-valued matrices</a:t>
            </a: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4DC3E2A8-9050-4212-9597-7F60E76444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84315726"/>
      </p:ext>
    </p:extLst>
  </p:cSld>
  <p:clrMapOvr>
    <a:masterClrMapping/>
  </p:clrMapOvr>
  <mc:AlternateContent xmlns:mc="http://schemas.openxmlformats.org/markup-compatibility/2006">
    <mc:Choice xmlns:p14="http://schemas.microsoft.com/office/powerpoint/2010/main" Requires="p14">
      <p:transition spd="slow" p14:dur="2000" advTm="62513"/>
    </mc:Choice>
    <mc:Fallback>
      <p:transition spd="slow" advTm="6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199" y="1600200"/>
            <a:ext cx="8399417" cy="4525963"/>
          </a:xfrm>
        </p:spPr>
        <p:txBody>
          <a:bodyPr/>
          <a:lstStyle/>
          <a:p>
            <a:r>
              <a:rPr lang="en-US" dirty="0"/>
              <a:t>Recall our theorem: if </a:t>
            </a:r>
            <a:r>
              <a:rPr lang="en-US" i="1" dirty="0">
                <a:latin typeface="Times New Roman" panose="02020603050405020304" pitchFamily="18" charset="0"/>
              </a:rPr>
              <a:t>A </a:t>
            </a:r>
            <a:r>
              <a:rPr lang="en-US" dirty="0">
                <a:latin typeface="Times New Roman" panose="02020603050405020304" pitchFamily="18" charset="0"/>
              </a:rPr>
              <a:t>∈</a:t>
            </a:r>
            <a:r>
              <a:rPr lang="en-US" i="1" dirty="0">
                <a:latin typeface="Times New Roman" panose="02020603050405020304" pitchFamily="18" charset="0"/>
              </a:rPr>
              <a:t> </a:t>
            </a:r>
            <a:r>
              <a:rPr lang="en-US" dirty="0">
                <a:solidFill>
                  <a:prstClr val="white"/>
                </a:solidFill>
                <a:latin typeface="Times New Roman" panose="02020603050405020304" pitchFamily="18" charset="0"/>
              </a:rPr>
              <a:t>ℒ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3</a:t>
            </a:r>
            <a:r>
              <a:rPr lang="en-US" dirty="0">
                <a:solidFill>
                  <a:prstClr val="white"/>
                </a:solidFill>
                <a:latin typeface="Times New Roman" panose="02020603050405020304" pitchFamily="18" charset="0"/>
              </a:rPr>
              <a:t>)</a:t>
            </a:r>
            <a:r>
              <a:rPr lang="en-US" dirty="0">
                <a:solidFill>
                  <a:prstClr val="white"/>
                </a:solidFill>
              </a:rPr>
              <a:t>, then </a:t>
            </a:r>
            <a:r>
              <a:rPr lang="en-US" dirty="0">
                <a:solidFill>
                  <a:prstClr val="white"/>
                </a:solidFill>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dirty="0">
                <a:solidFill>
                  <a:prstClr val="white"/>
                </a:solidFill>
                <a:latin typeface="Times New Roman" panose="02020603050405020304" pitchFamily="18" charset="0"/>
              </a:rPr>
              <a:t>–1)</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so if </a:t>
            </a:r>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marL="457200" lvl="1" indent="0">
              <a:buNone/>
            </a:pPr>
            <a:endParaRPr lang="en-US" dirty="0">
              <a:solidFill>
                <a:prstClr val="white"/>
              </a:solidFill>
            </a:endParaRPr>
          </a:p>
          <a:p>
            <a:pPr marL="0" indent="0">
              <a:buNone/>
            </a:pPr>
            <a:r>
              <a:rPr lang="en-US" dirty="0">
                <a:solidFill>
                  <a:prstClr val="white"/>
                </a:solidFill>
              </a:rPr>
              <a:t>     then automatically,</a:t>
            </a:r>
          </a:p>
          <a:p>
            <a:pPr marL="0" indent="0">
              <a:buNone/>
            </a:pPr>
            <a:endParaRPr lang="en-US" dirty="0">
              <a:solidFill>
                <a:prstClr val="white"/>
              </a:solidFill>
            </a:endParaRPr>
          </a:p>
          <a:p>
            <a:pPr marL="0" indent="0">
              <a:buNone/>
            </a:pPr>
            <a:endParaRPr lang="en-US" dirty="0">
              <a:solidFill>
                <a:prstClr val="white"/>
              </a:solidFill>
            </a:endParaRPr>
          </a:p>
          <a:p>
            <a:pPr marL="0" indent="0">
              <a:buNone/>
            </a:pPr>
            <a:endParaRPr lang="en-US" dirty="0">
              <a:solidFill>
                <a:prstClr val="white"/>
              </a:solidFill>
            </a:endParaRPr>
          </a:p>
          <a:p>
            <a:r>
              <a:rPr lang="en-US" dirty="0">
                <a:solidFill>
                  <a:prstClr val="white"/>
                </a:solidFill>
              </a:rPr>
              <a:t>Also, the zero element can be found by multiplying any matrix by zero, so</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1DEA0016-5472-46C8-802B-AF5CEDDDBC5B}"/>
              </a:ext>
            </a:extLst>
          </p:cNvPr>
          <p:cNvGraphicFramePr>
            <a:graphicFrameLocks noChangeAspect="1"/>
          </p:cNvGraphicFramePr>
          <p:nvPr>
            <p:extLst>
              <p:ext uri="{D42A27DB-BD31-4B8C-83A1-F6EECF244321}">
                <p14:modId xmlns:p14="http://schemas.microsoft.com/office/powerpoint/2010/main" val="1275275079"/>
              </p:ext>
            </p:extLst>
          </p:nvPr>
        </p:nvGraphicFramePr>
        <p:xfrm>
          <a:off x="2656363" y="1974130"/>
          <a:ext cx="3831273" cy="1395253"/>
        </p:xfrm>
        <a:graphic>
          <a:graphicData uri="http://schemas.openxmlformats.org/presentationml/2006/ole">
            <mc:AlternateContent xmlns:mc="http://schemas.openxmlformats.org/markup-compatibility/2006">
              <mc:Choice xmlns:v="urn:schemas-microsoft-com:vml" Requires="v">
                <p:oleObj spid="_x0000_s476191" name="Equation" r:id="rId6" imgW="1815840" imgH="647640" progId="Equation.DSMT4">
                  <p:embed/>
                </p:oleObj>
              </mc:Choice>
              <mc:Fallback>
                <p:oleObj name="Equation" r:id="rId6" imgW="1815840" imgH="647640" progId="Equation.DSMT4">
                  <p:embed/>
                  <p:pic>
                    <p:nvPicPr>
                      <p:cNvPr id="7" name="Object 6">
                        <a:extLst>
                          <a:ext uri="{FF2B5EF4-FFF2-40B4-BE49-F238E27FC236}">
                            <a16:creationId xmlns:a16="http://schemas.microsoft.com/office/drawing/2014/main" id="{BE9C6DCC-BA52-4B53-8603-ECB82618C307}"/>
                          </a:ext>
                        </a:extLst>
                      </p:cNvPr>
                      <p:cNvPicPr>
                        <a:picLocks noChangeAspect="1" noChangeArrowheads="1"/>
                      </p:cNvPicPr>
                      <p:nvPr/>
                    </p:nvPicPr>
                    <p:blipFill>
                      <a:blip r:embed="rId7"/>
                      <a:srcRect/>
                      <a:stretch>
                        <a:fillRect/>
                      </a:stretch>
                    </p:blipFill>
                    <p:spPr bwMode="auto">
                      <a:xfrm>
                        <a:off x="2656363" y="1974130"/>
                        <a:ext cx="3831273" cy="1395253"/>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20ED5CD8-4DE6-4B83-800C-BE84EA5B7DBD}"/>
              </a:ext>
            </a:extLst>
          </p:cNvPr>
          <p:cNvGraphicFramePr>
            <a:graphicFrameLocks noChangeAspect="1"/>
          </p:cNvGraphicFramePr>
          <p:nvPr>
            <p:extLst>
              <p:ext uri="{D42A27DB-BD31-4B8C-83A1-F6EECF244321}">
                <p14:modId xmlns:p14="http://schemas.microsoft.com/office/powerpoint/2010/main" val="873965784"/>
              </p:ext>
            </p:extLst>
          </p:nvPr>
        </p:nvGraphicFramePr>
        <p:xfrm>
          <a:off x="1425577" y="3462328"/>
          <a:ext cx="5037138" cy="1395412"/>
        </p:xfrm>
        <a:graphic>
          <a:graphicData uri="http://schemas.openxmlformats.org/presentationml/2006/ole">
            <mc:AlternateContent xmlns:mc="http://schemas.openxmlformats.org/markup-compatibility/2006">
              <mc:Choice xmlns:v="urn:schemas-microsoft-com:vml" Requires="v">
                <p:oleObj spid="_x0000_s476192" name="Equation" r:id="rId8" imgW="2387520" imgH="647640" progId="Equation.DSMT4">
                  <p:embed/>
                </p:oleObj>
              </mc:Choice>
              <mc:Fallback>
                <p:oleObj name="Equation" r:id="rId8" imgW="2387520" imgH="647640" progId="Equation.DSMT4">
                  <p:embed/>
                  <p:pic>
                    <p:nvPicPr>
                      <p:cNvPr id="8" name="Object 7">
                        <a:extLst>
                          <a:ext uri="{FF2B5EF4-FFF2-40B4-BE49-F238E27FC236}">
                            <a16:creationId xmlns:a16="http://schemas.microsoft.com/office/drawing/2014/main" id="{1DEA0016-5472-46C8-802B-AF5CEDDDBC5B}"/>
                          </a:ext>
                        </a:extLst>
                      </p:cNvPr>
                      <p:cNvPicPr>
                        <a:picLocks noChangeAspect="1" noChangeArrowheads="1"/>
                      </p:cNvPicPr>
                      <p:nvPr/>
                    </p:nvPicPr>
                    <p:blipFill>
                      <a:blip r:embed="rId9"/>
                      <a:srcRect/>
                      <a:stretch>
                        <a:fillRect/>
                      </a:stretch>
                    </p:blipFill>
                    <p:spPr bwMode="auto">
                      <a:xfrm>
                        <a:off x="1425577" y="3462328"/>
                        <a:ext cx="5037138" cy="1395412"/>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576A6675-0374-4288-BA2F-11F324819B87}"/>
              </a:ext>
            </a:extLst>
          </p:cNvPr>
          <p:cNvGraphicFramePr>
            <a:graphicFrameLocks noChangeAspect="1"/>
          </p:cNvGraphicFramePr>
          <p:nvPr>
            <p:extLst>
              <p:ext uri="{D42A27DB-BD31-4B8C-83A1-F6EECF244321}">
                <p14:modId xmlns:p14="http://schemas.microsoft.com/office/powerpoint/2010/main" val="4134620985"/>
              </p:ext>
            </p:extLst>
          </p:nvPr>
        </p:nvGraphicFramePr>
        <p:xfrm>
          <a:off x="2373312" y="5241926"/>
          <a:ext cx="3536950" cy="1395412"/>
        </p:xfrm>
        <a:graphic>
          <a:graphicData uri="http://schemas.openxmlformats.org/presentationml/2006/ole">
            <mc:AlternateContent xmlns:mc="http://schemas.openxmlformats.org/markup-compatibility/2006">
              <mc:Choice xmlns:v="urn:schemas-microsoft-com:vml" Requires="v">
                <p:oleObj spid="_x0000_s476193" name="Equation" r:id="rId10" imgW="1676160" imgH="647640" progId="Equation.DSMT4">
                  <p:embed/>
                </p:oleObj>
              </mc:Choice>
              <mc:Fallback>
                <p:oleObj name="Equation" r:id="rId10" imgW="1676160" imgH="647640" progId="Equation.DSMT4">
                  <p:embed/>
                  <p:pic>
                    <p:nvPicPr>
                      <p:cNvPr id="12" name="Object 11">
                        <a:extLst>
                          <a:ext uri="{FF2B5EF4-FFF2-40B4-BE49-F238E27FC236}">
                            <a16:creationId xmlns:a16="http://schemas.microsoft.com/office/drawing/2014/main" id="{20ED5CD8-4DE6-4B83-800C-BE84EA5B7DBD}"/>
                          </a:ext>
                        </a:extLst>
                      </p:cNvPr>
                      <p:cNvPicPr>
                        <a:picLocks noChangeAspect="1" noChangeArrowheads="1"/>
                      </p:cNvPicPr>
                      <p:nvPr/>
                    </p:nvPicPr>
                    <p:blipFill>
                      <a:blip r:embed="rId11"/>
                      <a:srcRect/>
                      <a:stretch>
                        <a:fillRect/>
                      </a:stretch>
                    </p:blipFill>
                    <p:spPr bwMode="auto">
                      <a:xfrm>
                        <a:off x="2373312" y="5241926"/>
                        <a:ext cx="3536950" cy="1395412"/>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6D9BE3C4-63A4-4DD4-991D-FC966CBABF2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73617261"/>
      </p:ext>
    </p:extLst>
  </p:cSld>
  <p:clrMapOvr>
    <a:masterClrMapping/>
  </p:clrMapOvr>
  <mc:AlternateContent xmlns:mc="http://schemas.openxmlformats.org/markup-compatibility/2006">
    <mc:Choice xmlns:p14="http://schemas.microsoft.com/office/powerpoint/2010/main" Requires="p14">
      <p:transition spd="slow" p14:dur="2000" advTm="44891"/>
    </mc:Choice>
    <mc:Fallback>
      <p:transition spd="slow" advTm="4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Vector space of linear operators</a:t>
            </a:r>
          </a:p>
        </p:txBody>
      </p:sp>
      <p:sp>
        <p:nvSpPr>
          <p:cNvPr id="3" name="Content Placeholder 2"/>
          <p:cNvSpPr>
            <a:spLocks noGrp="1"/>
          </p:cNvSpPr>
          <p:nvPr>
            <p:ph idx="1"/>
          </p:nvPr>
        </p:nvSpPr>
        <p:spPr>
          <a:xfrm>
            <a:off x="457199" y="1600200"/>
            <a:ext cx="8399417" cy="4525963"/>
          </a:xfrm>
        </p:spPr>
        <p:txBody>
          <a:bodyPr/>
          <a:lstStyle/>
          <a:p>
            <a:r>
              <a:rPr lang="en-US" dirty="0"/>
              <a:t>If the domain and codomain are equal, the vector space of all linear operators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U</a:t>
            </a:r>
            <a:r>
              <a:rPr lang="en-US" dirty="0"/>
              <a:t>   forms a special vector space</a:t>
            </a:r>
          </a:p>
          <a:p>
            <a:pPr lvl="1"/>
            <a:r>
              <a:rPr lang="en-US" dirty="0">
                <a:solidFill>
                  <a:prstClr val="white"/>
                </a:solidFill>
              </a:rPr>
              <a:t>This vector space is written as </a:t>
            </a:r>
            <a:r>
              <a:rPr lang="en-US" dirty="0">
                <a:solidFill>
                  <a:prstClr val="white"/>
                </a:solidFill>
                <a:latin typeface="Times New Roman" panose="02020603050405020304" pitchFamily="18" charset="0"/>
              </a:rPr>
              <a:t>ℒ (</a:t>
            </a:r>
            <a:r>
              <a:rPr lang="en-US" b="1" dirty="0">
                <a:latin typeface="Edwardian Script ITC" panose="030303020407070D0804" pitchFamily="66" charset="0"/>
              </a:rPr>
              <a:t>U   </a:t>
            </a:r>
            <a:r>
              <a:rPr lang="en-US" dirty="0">
                <a:solidFill>
                  <a:prstClr val="white"/>
                </a:solidFill>
                <a:latin typeface="Times New Roman" panose="02020603050405020304" pitchFamily="18" charset="0"/>
              </a:rPr>
              <a:t>)</a:t>
            </a:r>
          </a:p>
          <a:p>
            <a:pPr lvl="1"/>
            <a:r>
              <a:rPr lang="en-US" dirty="0">
                <a:solidFill>
                  <a:prstClr val="white"/>
                </a:solidFill>
                <a:latin typeface="Times New Roman" panose="02020603050405020304" pitchFamily="18" charset="0"/>
              </a:rPr>
              <a:t>For example,</a:t>
            </a:r>
            <a:r>
              <a:rPr lang="en-US" dirty="0">
                <a:solidFill>
                  <a:prstClr val="white"/>
                </a:solidFill>
              </a:rPr>
              <a:t> </a:t>
            </a:r>
            <a:r>
              <a:rPr lang="en-US" dirty="0">
                <a:solidFill>
                  <a:prstClr val="white"/>
                </a:solidFill>
                <a:latin typeface="Times New Roman" panose="02020603050405020304" pitchFamily="18" charset="0"/>
              </a:rPr>
              <a:t>ℒ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 </a:t>
            </a:r>
            <a:r>
              <a:rPr lang="en-US" dirty="0">
                <a:solidFill>
                  <a:prstClr val="white"/>
                </a:solidFill>
                <a:latin typeface="Times New Roman" panose="02020603050405020304" pitchFamily="18" charset="0"/>
              </a:rPr>
              <a:t>)</a:t>
            </a:r>
            <a:r>
              <a:rPr lang="en-US" dirty="0">
                <a:solidFill>
                  <a:prstClr val="white"/>
                </a:solidFill>
              </a:rPr>
              <a:t> is the vector space of all linear maps that map</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to itself</a:t>
            </a:r>
          </a:p>
          <a:p>
            <a:pPr lvl="2"/>
            <a:r>
              <a:rPr lang="en-US" dirty="0">
                <a:solidFill>
                  <a:prstClr val="white"/>
                </a:solidFill>
              </a:rPr>
              <a:t>It is the collection of all </a:t>
            </a:r>
            <a:r>
              <a:rPr lang="en-US" dirty="0">
                <a:solidFill>
                  <a:prstClr val="white"/>
                </a:solidFill>
                <a:latin typeface="Times New Roman" panose="02020603050405020304" pitchFamily="18" charset="0"/>
              </a:rPr>
              <a:t>4 × 4 </a:t>
            </a:r>
            <a:r>
              <a:rPr lang="en-US" dirty="0">
                <a:solidFill>
                  <a:prstClr val="white"/>
                </a:solidFill>
              </a:rPr>
              <a:t>real-valued square matrices</a:t>
            </a:r>
          </a:p>
          <a:p>
            <a:pPr lvl="2"/>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C400D3B7-F243-4269-B29D-13B9120A08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48104484"/>
      </p:ext>
    </p:extLst>
  </p:cSld>
  <p:clrMapOvr>
    <a:masterClrMapping/>
  </p:clrMapOvr>
  <mc:AlternateContent xmlns:mc="http://schemas.openxmlformats.org/markup-compatibility/2006">
    <mc:Choice xmlns:p14="http://schemas.microsoft.com/office/powerpoint/2010/main" Requires="p14">
      <p:transition spd="slow" p14:dur="2000" advTm="50997"/>
    </mc:Choice>
    <mc:Fallback>
      <p:transition spd="slow" advTm="5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 with derivatives</a:t>
            </a:r>
          </a:p>
        </p:txBody>
      </p:sp>
      <p:sp>
        <p:nvSpPr>
          <p:cNvPr id="3" name="Content Placeholder 2"/>
          <p:cNvSpPr>
            <a:spLocks noGrp="1"/>
          </p:cNvSpPr>
          <p:nvPr>
            <p:ph idx="1"/>
          </p:nvPr>
        </p:nvSpPr>
        <p:spPr>
          <a:xfrm>
            <a:off x="457199" y="1600200"/>
            <a:ext cx="8399417" cy="4525963"/>
          </a:xfrm>
        </p:spPr>
        <p:txBody>
          <a:bodyPr/>
          <a:lstStyle/>
          <a:p>
            <a:r>
              <a:rPr lang="en-US" dirty="0"/>
              <a:t>The 2</a:t>
            </a:r>
            <a:r>
              <a:rPr lang="en-US" baseline="30000" dirty="0"/>
              <a:t>nd</a:t>
            </a:r>
            <a:r>
              <a:rPr lang="en-US" dirty="0"/>
              <a:t> derivative, the derivative, and the identity operator are linear operators on polynomials, so</a:t>
            </a:r>
          </a:p>
          <a:p>
            <a:pPr lvl="1"/>
            <a:endParaRPr lang="en-US" sz="1000" dirty="0">
              <a:solidFill>
                <a:prstClr val="white"/>
              </a:solidFill>
            </a:endParaRPr>
          </a:p>
          <a:p>
            <a:pPr lvl="1"/>
            <a:r>
              <a:rPr lang="en-US" dirty="0">
                <a:solidFill>
                  <a:prstClr val="white"/>
                </a:solidFill>
              </a:rPr>
              <a:t>We may write that                          </a:t>
            </a:r>
            <a:r>
              <a:rPr lang="en-US" dirty="0">
                <a:solidFill>
                  <a:prstClr val="white"/>
                </a:solidFill>
                <a:latin typeface="Times New Roman" panose="02020603050405020304" pitchFamily="18" charset="0"/>
              </a:rPr>
              <a:t>ℒ ( </a:t>
            </a:r>
            <a:r>
              <a:rPr lang="en-US" b="1" dirty="0">
                <a:solidFill>
                  <a:prstClr val="white"/>
                </a:solidFill>
                <a:latin typeface="Times New Roman" panose="02020603050405020304" pitchFamily="18" charset="0"/>
              </a:rPr>
              <a:t>R</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a:t>
            </a:r>
            <a:r>
              <a:rPr lang="en-US" b="1" dirty="0">
                <a:latin typeface="Edwardian Script ITC" panose="030303020407070D0804" pitchFamily="66" charset="0"/>
              </a:rPr>
              <a:t> </a:t>
            </a:r>
            <a:r>
              <a:rPr lang="en-US" dirty="0">
                <a:solidFill>
                  <a:prstClr val="white"/>
                </a:solidFill>
                <a:latin typeface="Times New Roman" panose="02020603050405020304" pitchFamily="18" charset="0"/>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1"/>
            <a:r>
              <a:rPr lang="en-US" dirty="0">
                <a:solidFill>
                  <a:prstClr val="white"/>
                </a:solidFill>
                <a:latin typeface="Times New Roman" panose="02020603050405020304" pitchFamily="18" charset="0"/>
              </a:rPr>
              <a:t>You may recall </a:t>
            </a:r>
            <a:r>
              <a:rPr lang="en-US" b="1" dirty="0">
                <a:solidFill>
                  <a:prstClr val="white"/>
                </a:solidFill>
                <a:latin typeface="Times New Roman" panose="02020603050405020304" pitchFamily="18" charset="0"/>
              </a:rPr>
              <a:t>R</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 is the vector space of all polynomials with real coefficients of a real variable</a:t>
            </a:r>
          </a:p>
          <a:p>
            <a:r>
              <a:rPr lang="en-US" dirty="0">
                <a:solidFill>
                  <a:prstClr val="white"/>
                </a:solidFill>
                <a:latin typeface="Times New Roman" panose="02020603050405020304" pitchFamily="18" charset="0"/>
              </a:rPr>
              <a:t>Thus, a linear combination of linear operators is a linear operator:</a:t>
            </a:r>
          </a:p>
          <a:p>
            <a:endParaRPr lang="en-US" dirty="0">
              <a:solidFill>
                <a:prstClr val="white"/>
              </a:solidFill>
              <a:latin typeface="Times New Roman" panose="02020603050405020304" pitchFamily="18" charset="0"/>
            </a:endParaRPr>
          </a:p>
          <a:p>
            <a:endParaRPr lang="en-US" dirty="0">
              <a:solidFill>
                <a:prstClr val="white"/>
              </a:solidFill>
              <a:latin typeface="Times New Roman" panose="02020603050405020304" pitchFamily="18" charset="0"/>
            </a:endParaRPr>
          </a:p>
          <a:p>
            <a:r>
              <a:rPr lang="en-US" dirty="0">
                <a:solidFill>
                  <a:prstClr val="white"/>
                </a:solidFill>
                <a:latin typeface="Times New Roman" panose="02020603050405020304" pitchFamily="18" charset="0"/>
              </a:rPr>
              <a:t>If </a:t>
            </a:r>
            <a:r>
              <a:rPr lang="en-US" i="1" dirty="0">
                <a:solidFill>
                  <a:prstClr val="white"/>
                </a:solidFill>
                <a:latin typeface="Times New Roman" panose="02020603050405020304" pitchFamily="18" charset="0"/>
              </a:rPr>
              <a:t>p</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 = 5</a:t>
            </a:r>
            <a:r>
              <a:rPr lang="en-US" i="1" dirty="0">
                <a:solidFill>
                  <a:prstClr val="white"/>
                </a:solidFill>
                <a:latin typeface="Times New Roman" panose="02020603050405020304" pitchFamily="18" charset="0"/>
              </a:rPr>
              <a:t>t</a:t>
            </a:r>
            <a:r>
              <a:rPr lang="en-US" i="1" baseline="30000" dirty="0">
                <a:solidFill>
                  <a:prstClr val="white"/>
                </a:solidFill>
                <a:latin typeface="Times New Roman" panose="02020603050405020304" pitchFamily="18" charset="0"/>
              </a:rPr>
              <a:t> </a:t>
            </a:r>
            <a:r>
              <a:rPr lang="en-US" baseline="30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+ 2</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 – 1, then </a:t>
            </a:r>
          </a:p>
          <a:p>
            <a:endParaRPr lang="en-US" dirty="0">
              <a:solidFill>
                <a:prstClr val="white"/>
              </a:solidFill>
            </a:endParaRPr>
          </a:p>
          <a:p>
            <a:pPr lvl="2"/>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C0381D0F-9EA6-40F7-8543-20175596A632}"/>
              </a:ext>
            </a:extLst>
          </p:cNvPr>
          <p:cNvGraphicFramePr>
            <a:graphicFrameLocks noChangeAspect="1"/>
          </p:cNvGraphicFramePr>
          <p:nvPr>
            <p:extLst>
              <p:ext uri="{D42A27DB-BD31-4B8C-83A1-F6EECF244321}">
                <p14:modId xmlns:p14="http://schemas.microsoft.com/office/powerpoint/2010/main" val="1134890508"/>
              </p:ext>
            </p:extLst>
          </p:nvPr>
        </p:nvGraphicFramePr>
        <p:xfrm>
          <a:off x="3490913" y="2268538"/>
          <a:ext cx="1446212" cy="903287"/>
        </p:xfrm>
        <a:graphic>
          <a:graphicData uri="http://schemas.openxmlformats.org/presentationml/2006/ole">
            <mc:AlternateContent xmlns:mc="http://schemas.openxmlformats.org/markup-compatibility/2006">
              <mc:Choice xmlns:v="urn:schemas-microsoft-com:vml" Requires="v">
                <p:oleObj spid="_x0000_s477237" name="Equation" r:id="rId6" imgW="685800" imgH="419040" progId="Equation.DSMT4">
                  <p:embed/>
                </p:oleObj>
              </mc:Choice>
              <mc:Fallback>
                <p:oleObj name="Equation" r:id="rId6" imgW="685800" imgH="419040" progId="Equation.DSMT4">
                  <p:embed/>
                  <p:pic>
                    <p:nvPicPr>
                      <p:cNvPr id="13" name="Object 12">
                        <a:extLst>
                          <a:ext uri="{FF2B5EF4-FFF2-40B4-BE49-F238E27FC236}">
                            <a16:creationId xmlns:a16="http://schemas.microsoft.com/office/drawing/2014/main" id="{576A6675-0374-4288-BA2F-11F324819B87}"/>
                          </a:ext>
                        </a:extLst>
                      </p:cNvPr>
                      <p:cNvPicPr>
                        <a:picLocks noChangeAspect="1" noChangeArrowheads="1"/>
                      </p:cNvPicPr>
                      <p:nvPr/>
                    </p:nvPicPr>
                    <p:blipFill>
                      <a:blip r:embed="rId7"/>
                      <a:srcRect/>
                      <a:stretch>
                        <a:fillRect/>
                      </a:stretch>
                    </p:blipFill>
                    <p:spPr bwMode="auto">
                      <a:xfrm>
                        <a:off x="3490913" y="2268538"/>
                        <a:ext cx="1446212" cy="903287"/>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FFDBC412-E44C-42B9-A3E5-4BB19DD1EFD2}"/>
              </a:ext>
            </a:extLst>
          </p:cNvPr>
          <p:cNvGraphicFramePr>
            <a:graphicFrameLocks noChangeAspect="1"/>
          </p:cNvGraphicFramePr>
          <p:nvPr>
            <p:extLst>
              <p:ext uri="{D42A27DB-BD31-4B8C-83A1-F6EECF244321}">
                <p14:modId xmlns:p14="http://schemas.microsoft.com/office/powerpoint/2010/main" val="834070285"/>
              </p:ext>
            </p:extLst>
          </p:nvPr>
        </p:nvGraphicFramePr>
        <p:xfrm>
          <a:off x="3490913" y="4183063"/>
          <a:ext cx="1820862" cy="903287"/>
        </p:xfrm>
        <a:graphic>
          <a:graphicData uri="http://schemas.openxmlformats.org/presentationml/2006/ole">
            <mc:AlternateContent xmlns:mc="http://schemas.openxmlformats.org/markup-compatibility/2006">
              <mc:Choice xmlns:v="urn:schemas-microsoft-com:vml" Requires="v">
                <p:oleObj spid="_x0000_s477238" name="Equation" r:id="rId8" imgW="863280" imgH="419040" progId="Equation.DSMT4">
                  <p:embed/>
                </p:oleObj>
              </mc:Choice>
              <mc:Fallback>
                <p:oleObj name="Equation" r:id="rId8" imgW="863280" imgH="419040" progId="Equation.DSMT4">
                  <p:embed/>
                  <p:pic>
                    <p:nvPicPr>
                      <p:cNvPr id="7" name="Object 6">
                        <a:extLst>
                          <a:ext uri="{FF2B5EF4-FFF2-40B4-BE49-F238E27FC236}">
                            <a16:creationId xmlns:a16="http://schemas.microsoft.com/office/drawing/2014/main" id="{C0381D0F-9EA6-40F7-8543-20175596A632}"/>
                          </a:ext>
                        </a:extLst>
                      </p:cNvPr>
                      <p:cNvPicPr>
                        <a:picLocks noChangeAspect="1" noChangeArrowheads="1"/>
                      </p:cNvPicPr>
                      <p:nvPr/>
                    </p:nvPicPr>
                    <p:blipFill>
                      <a:blip r:embed="rId9"/>
                      <a:srcRect/>
                      <a:stretch>
                        <a:fillRect/>
                      </a:stretch>
                    </p:blipFill>
                    <p:spPr bwMode="auto">
                      <a:xfrm>
                        <a:off x="3490913" y="4183063"/>
                        <a:ext cx="1820862" cy="903287"/>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1C349A6-652B-4AFA-9B63-94B97EADB7F5}"/>
              </a:ext>
            </a:extLst>
          </p:cNvPr>
          <p:cNvGraphicFramePr>
            <a:graphicFrameLocks noChangeAspect="1"/>
          </p:cNvGraphicFramePr>
          <p:nvPr>
            <p:extLst>
              <p:ext uri="{D42A27DB-BD31-4B8C-83A1-F6EECF244321}">
                <p14:modId xmlns:p14="http://schemas.microsoft.com/office/powerpoint/2010/main" val="3884595792"/>
              </p:ext>
            </p:extLst>
          </p:nvPr>
        </p:nvGraphicFramePr>
        <p:xfrm>
          <a:off x="173038" y="5349875"/>
          <a:ext cx="6318250" cy="958850"/>
        </p:xfrm>
        <a:graphic>
          <a:graphicData uri="http://schemas.openxmlformats.org/presentationml/2006/ole">
            <mc:AlternateContent xmlns:mc="http://schemas.openxmlformats.org/markup-compatibility/2006">
              <mc:Choice xmlns:v="urn:schemas-microsoft-com:vml" Requires="v">
                <p:oleObj spid="_x0000_s477239" name="Equation" r:id="rId10" imgW="2997000" imgH="444240" progId="Equation.DSMT4">
                  <p:embed/>
                </p:oleObj>
              </mc:Choice>
              <mc:Fallback>
                <p:oleObj name="Equation" r:id="rId10" imgW="2997000" imgH="444240" progId="Equation.DSMT4">
                  <p:embed/>
                  <p:pic>
                    <p:nvPicPr>
                      <p:cNvPr id="11" name="Object 10">
                        <a:extLst>
                          <a:ext uri="{FF2B5EF4-FFF2-40B4-BE49-F238E27FC236}">
                            <a16:creationId xmlns:a16="http://schemas.microsoft.com/office/drawing/2014/main" id="{FFDBC412-E44C-42B9-A3E5-4BB19DD1EFD2}"/>
                          </a:ext>
                        </a:extLst>
                      </p:cNvPr>
                      <p:cNvPicPr>
                        <a:picLocks noChangeAspect="1" noChangeArrowheads="1"/>
                      </p:cNvPicPr>
                      <p:nvPr/>
                    </p:nvPicPr>
                    <p:blipFill>
                      <a:blip r:embed="rId11"/>
                      <a:srcRect/>
                      <a:stretch>
                        <a:fillRect/>
                      </a:stretch>
                    </p:blipFill>
                    <p:spPr bwMode="auto">
                      <a:xfrm>
                        <a:off x="173038" y="5349875"/>
                        <a:ext cx="6318250" cy="958850"/>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CBB94038-BADD-4E12-9AF7-5F7938FBADB8}"/>
              </a:ext>
            </a:extLst>
          </p:cNvPr>
          <p:cNvGraphicFramePr>
            <a:graphicFrameLocks noChangeAspect="1"/>
          </p:cNvGraphicFramePr>
          <p:nvPr>
            <p:extLst>
              <p:ext uri="{D42A27DB-BD31-4B8C-83A1-F6EECF244321}">
                <p14:modId xmlns:p14="http://schemas.microsoft.com/office/powerpoint/2010/main" val="3184151553"/>
              </p:ext>
            </p:extLst>
          </p:nvPr>
        </p:nvGraphicFramePr>
        <p:xfrm>
          <a:off x="2051228" y="6116638"/>
          <a:ext cx="3937000" cy="574675"/>
        </p:xfrm>
        <a:graphic>
          <a:graphicData uri="http://schemas.openxmlformats.org/presentationml/2006/ole">
            <mc:AlternateContent xmlns:mc="http://schemas.openxmlformats.org/markup-compatibility/2006">
              <mc:Choice xmlns:v="urn:schemas-microsoft-com:vml" Requires="v">
                <p:oleObj spid="_x0000_s477240" name="Equation" r:id="rId12" imgW="1866600" imgH="266400" progId="Equation.DSMT4">
                  <p:embed/>
                </p:oleObj>
              </mc:Choice>
              <mc:Fallback>
                <p:oleObj name="Equation" r:id="rId12" imgW="1866600" imgH="266400" progId="Equation.DSMT4">
                  <p:embed/>
                  <p:pic>
                    <p:nvPicPr>
                      <p:cNvPr id="12" name="Object 11">
                        <a:extLst>
                          <a:ext uri="{FF2B5EF4-FFF2-40B4-BE49-F238E27FC236}">
                            <a16:creationId xmlns:a16="http://schemas.microsoft.com/office/drawing/2014/main" id="{A1C349A6-652B-4AFA-9B63-94B97EADB7F5}"/>
                          </a:ext>
                        </a:extLst>
                      </p:cNvPr>
                      <p:cNvPicPr>
                        <a:picLocks noChangeAspect="1" noChangeArrowheads="1"/>
                      </p:cNvPicPr>
                      <p:nvPr/>
                    </p:nvPicPr>
                    <p:blipFill>
                      <a:blip r:embed="rId13"/>
                      <a:srcRect/>
                      <a:stretch>
                        <a:fillRect/>
                      </a:stretch>
                    </p:blipFill>
                    <p:spPr bwMode="auto">
                      <a:xfrm>
                        <a:off x="2051228" y="6116638"/>
                        <a:ext cx="3937000" cy="574675"/>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430859CF-7AED-4A06-98FE-79BA6CDDE9E7}"/>
              </a:ext>
            </a:extLst>
          </p:cNvPr>
          <p:cNvGraphicFramePr>
            <a:graphicFrameLocks noChangeAspect="1"/>
          </p:cNvGraphicFramePr>
          <p:nvPr>
            <p:extLst>
              <p:ext uri="{D42A27DB-BD31-4B8C-83A1-F6EECF244321}">
                <p14:modId xmlns:p14="http://schemas.microsoft.com/office/powerpoint/2010/main" val="2220483450"/>
              </p:ext>
            </p:extLst>
          </p:nvPr>
        </p:nvGraphicFramePr>
        <p:xfrm>
          <a:off x="6030915" y="6149975"/>
          <a:ext cx="1900238" cy="411163"/>
        </p:xfrm>
        <a:graphic>
          <a:graphicData uri="http://schemas.openxmlformats.org/presentationml/2006/ole">
            <mc:AlternateContent xmlns:mc="http://schemas.openxmlformats.org/markup-compatibility/2006">
              <mc:Choice xmlns:v="urn:schemas-microsoft-com:vml" Requires="v">
                <p:oleObj spid="_x0000_s477241" name="Equation" r:id="rId14" imgW="901440" imgH="190440" progId="Equation.DSMT4">
                  <p:embed/>
                </p:oleObj>
              </mc:Choice>
              <mc:Fallback>
                <p:oleObj name="Equation" r:id="rId14" imgW="901440" imgH="190440" progId="Equation.DSMT4">
                  <p:embed/>
                  <p:pic>
                    <p:nvPicPr>
                      <p:cNvPr id="16" name="Object 15">
                        <a:extLst>
                          <a:ext uri="{FF2B5EF4-FFF2-40B4-BE49-F238E27FC236}">
                            <a16:creationId xmlns:a16="http://schemas.microsoft.com/office/drawing/2014/main" id="{CBB94038-BADD-4E12-9AF7-5F7938FBADB8}"/>
                          </a:ext>
                        </a:extLst>
                      </p:cNvPr>
                      <p:cNvPicPr>
                        <a:picLocks noChangeAspect="1" noChangeArrowheads="1"/>
                      </p:cNvPicPr>
                      <p:nvPr/>
                    </p:nvPicPr>
                    <p:blipFill>
                      <a:blip r:embed="rId15"/>
                      <a:srcRect/>
                      <a:stretch>
                        <a:fillRect/>
                      </a:stretch>
                    </p:blipFill>
                    <p:spPr bwMode="auto">
                      <a:xfrm>
                        <a:off x="6030915" y="6149975"/>
                        <a:ext cx="1900238" cy="411163"/>
                      </a:xfrm>
                      <a:prstGeom prst="rect">
                        <a:avLst/>
                      </a:prstGeom>
                      <a:noFill/>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C9FE768-2880-4FD3-B01A-CB04945E58D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70701577"/>
      </p:ext>
    </p:extLst>
  </p:cSld>
  <p:clrMapOvr>
    <a:masterClrMapping/>
  </p:clrMapOvr>
  <mc:AlternateContent xmlns:mc="http://schemas.openxmlformats.org/markup-compatibility/2006">
    <mc:Choice xmlns:p14="http://schemas.microsoft.com/office/powerpoint/2010/main" Requires="p14">
      <p:transition spd="slow" p14:dur="2000" advTm="138298"/>
    </mc:Choice>
    <mc:Fallback>
      <p:transition spd="slow" advTm="13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 on matrices</a:t>
            </a:r>
            <a:endParaRPr lang="en-CA" dirty="0"/>
          </a:p>
        </p:txBody>
      </p:sp>
      <p:sp>
        <p:nvSpPr>
          <p:cNvPr id="3" name="Content Placeholder 2"/>
          <p:cNvSpPr>
            <a:spLocks noGrp="1"/>
          </p:cNvSpPr>
          <p:nvPr>
            <p:ph idx="1"/>
          </p:nvPr>
        </p:nvSpPr>
        <p:spPr>
          <a:xfrm>
            <a:off x="457199" y="1600200"/>
            <a:ext cx="8686801" cy="4525963"/>
          </a:xfrm>
        </p:spPr>
        <p:txBody>
          <a:bodyPr/>
          <a:lstStyle/>
          <a:p>
            <a:r>
              <a:rPr lang="en-US" dirty="0"/>
              <a:t>Can we define a norm on a matrix?</a:t>
            </a:r>
          </a:p>
          <a:p>
            <a:pPr lvl="1"/>
            <a:r>
              <a:rPr lang="en-US" dirty="0"/>
              <a:t>How about the square root of the sum of the squares of the entries?</a:t>
            </a:r>
          </a:p>
          <a:p>
            <a:pPr lvl="1"/>
            <a:r>
              <a:rPr lang="en-US" dirty="0"/>
              <a:t>Unfortunately, this definition has no practical use,</a:t>
            </a:r>
            <a:br>
              <a:rPr lang="en-US" dirty="0"/>
            </a:br>
            <a:r>
              <a:rPr lang="en-US" dirty="0"/>
              <a:t>		consequently, very few people use it</a:t>
            </a:r>
          </a:p>
          <a:p>
            <a:pPr lvl="1"/>
            <a:endParaRPr lang="en-US" dirty="0"/>
          </a:p>
          <a:p>
            <a:r>
              <a:rPr lang="en-US" dirty="0"/>
              <a:t>How about the following?</a:t>
            </a:r>
          </a:p>
          <a:p>
            <a:pPr lvl="1"/>
            <a:r>
              <a:rPr lang="en-US" dirty="0"/>
              <a:t>The 2-norm of a linear map </a:t>
            </a:r>
            <a:r>
              <a:rPr lang="en-US" i="1" dirty="0">
                <a:latin typeface="Times New Roman" panose="02020603050405020304" pitchFamily="18" charset="0"/>
              </a:rPr>
              <a:t>A</a:t>
            </a:r>
            <a:r>
              <a:rPr lang="en-US" dirty="0"/>
              <a:t> is the maximum that map</a:t>
            </a:r>
            <a:br>
              <a:rPr lang="en-US" dirty="0"/>
            </a:br>
            <a:r>
              <a:rPr lang="en-US" dirty="0"/>
              <a:t>stretches the 2-norm of a vector in the domain?</a:t>
            </a:r>
          </a:p>
          <a:p>
            <a:pPr lvl="1"/>
            <a:endParaRPr lang="en-US" dirty="0"/>
          </a:p>
          <a:p>
            <a:pPr lvl="1"/>
            <a:endParaRPr lang="en-US" dirty="0"/>
          </a:p>
          <a:p>
            <a:pPr lvl="1"/>
            <a:endParaRPr lang="en-US" dirty="0"/>
          </a:p>
          <a:p>
            <a:pPr lvl="1"/>
            <a:r>
              <a:rPr lang="en-US" dirty="0"/>
              <a:t>Under this definition, </a:t>
            </a:r>
            <a:r>
              <a:rPr lang="en-US" dirty="0">
                <a:solidFill>
                  <a:prstClr val="white"/>
                </a:solidFill>
                <a:latin typeface="Times New Roman" panose="02020603050405020304" pitchFamily="18" charset="0"/>
              </a:rPr>
              <a:t>ℒ (</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solidFill>
                  <a:prstClr val="white"/>
                </a:solidFill>
                <a:latin typeface="Times New Roman" panose="02020603050405020304" pitchFamily="18" charset="0"/>
              </a:rPr>
              <a:t>)</a:t>
            </a:r>
            <a:r>
              <a:rPr lang="en-US" dirty="0"/>
              <a:t> is a normed vector space</a:t>
            </a:r>
          </a:p>
          <a:p>
            <a:pPr lvl="1"/>
            <a:endParaRPr lang="en-US" b="1" dirty="0">
              <a:latin typeface="Edwardian Script ITC" panose="030303020407070D0804" pitchFamily="66" charset="0"/>
            </a:endParaRPr>
          </a:p>
          <a:p>
            <a:pPr lvl="1"/>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B62A59B8-917D-4749-A1EB-DA79C4EA74D1}"/>
              </a:ext>
            </a:extLst>
          </p:cNvPr>
          <p:cNvGraphicFramePr>
            <a:graphicFrameLocks noChangeAspect="1"/>
          </p:cNvGraphicFramePr>
          <p:nvPr>
            <p:extLst>
              <p:ext uri="{D42A27DB-BD31-4B8C-83A1-F6EECF244321}">
                <p14:modId xmlns:p14="http://schemas.microsoft.com/office/powerpoint/2010/main" val="2808671190"/>
              </p:ext>
            </p:extLst>
          </p:nvPr>
        </p:nvGraphicFramePr>
        <p:xfrm>
          <a:off x="2914650" y="4543248"/>
          <a:ext cx="2857500" cy="1176337"/>
        </p:xfrm>
        <a:graphic>
          <a:graphicData uri="http://schemas.openxmlformats.org/presentationml/2006/ole">
            <mc:AlternateContent xmlns:mc="http://schemas.openxmlformats.org/markup-compatibility/2006">
              <mc:Choice xmlns:v="urn:schemas-microsoft-com:vml" Requires="v">
                <p:oleObj spid="_x0000_s478219" name="Equation" r:id="rId6" imgW="1231560" imgH="495000" progId="Equation.DSMT4">
                  <p:embed/>
                </p:oleObj>
              </mc:Choice>
              <mc:Fallback>
                <p:oleObj name="Equation" r:id="rId6" imgW="1231560" imgH="495000" progId="Equation.DSMT4">
                  <p:embed/>
                  <p:pic>
                    <p:nvPicPr>
                      <p:cNvPr id="7" name="Object 6">
                        <a:extLst>
                          <a:ext uri="{FF2B5EF4-FFF2-40B4-BE49-F238E27FC236}">
                            <a16:creationId xmlns:a16="http://schemas.microsoft.com/office/drawing/2014/main" id="{BE9C6DCC-BA52-4B53-8603-ECB82618C307}"/>
                          </a:ext>
                        </a:extLst>
                      </p:cNvPr>
                      <p:cNvPicPr>
                        <a:picLocks noChangeAspect="1" noChangeArrowheads="1"/>
                      </p:cNvPicPr>
                      <p:nvPr/>
                    </p:nvPicPr>
                    <p:blipFill>
                      <a:blip r:embed="rId7"/>
                      <a:srcRect/>
                      <a:stretch>
                        <a:fillRect/>
                      </a:stretch>
                    </p:blipFill>
                    <p:spPr bwMode="auto">
                      <a:xfrm>
                        <a:off x="2914650" y="4543248"/>
                        <a:ext cx="2857500" cy="1176337"/>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A011F3C-DA0A-4459-AE48-7A52C12ACDC7}"/>
              </a:ext>
            </a:extLst>
          </p:cNvPr>
          <p:cNvSpPr txBox="1"/>
          <p:nvPr/>
        </p:nvSpPr>
        <p:spPr>
          <a:xfrm>
            <a:off x="4211240" y="5184935"/>
            <a:ext cx="446485" cy="369332"/>
          </a:xfrm>
          <a:prstGeom prst="rect">
            <a:avLst/>
          </a:prstGeom>
          <a:noFill/>
        </p:spPr>
        <p:txBody>
          <a:bodyPr wrap="square">
            <a:spAutoFit/>
          </a:bodyPr>
          <a:lstStyle/>
          <a:p>
            <a:r>
              <a:rPr lang="en-US" b="1" dirty="0">
                <a:solidFill>
                  <a:schemeClr val="bg1"/>
                </a:solidFill>
                <a:latin typeface="Edwardian Script ITC" panose="030303020407070D0804" pitchFamily="66" charset="0"/>
              </a:rPr>
              <a:t>U</a:t>
            </a:r>
            <a:endParaRPr lang="en-US" dirty="0">
              <a:solidFill>
                <a:schemeClr val="bg1"/>
              </a:solidFill>
            </a:endParaRPr>
          </a:p>
        </p:txBody>
      </p:sp>
      <p:pic>
        <p:nvPicPr>
          <p:cNvPr id="9" name="Audio 8">
            <a:hlinkClick r:id="" action="ppaction://media"/>
            <a:extLst>
              <a:ext uri="{FF2B5EF4-FFF2-40B4-BE49-F238E27FC236}">
                <a16:creationId xmlns:a16="http://schemas.microsoft.com/office/drawing/2014/main" id="{2E684A41-F4B5-4E50-95B5-1E665C1799D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28027395"/>
      </p:ext>
    </p:extLst>
  </p:cSld>
  <p:clrMapOvr>
    <a:masterClrMapping/>
  </p:clrMapOvr>
  <mc:AlternateContent xmlns:mc="http://schemas.openxmlformats.org/markup-compatibility/2006">
    <mc:Choice xmlns:p14="http://schemas.microsoft.com/office/powerpoint/2010/main" Requires="p14">
      <p:transition spd="slow" p14:dur="2000" advTm="110227"/>
    </mc:Choice>
    <mc:Fallback>
      <p:transition spd="slow" advTm="1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Inner product on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One may think you could define the inner product on matrices just like we defined the inner product on vectors:</a:t>
            </a:r>
          </a:p>
          <a:p>
            <a:pPr lvl="1"/>
            <a:r>
              <a:rPr lang="en-US" dirty="0"/>
              <a:t>It is the sum of the element-wise multiplications of the two matrices…</a:t>
            </a:r>
          </a:p>
          <a:p>
            <a:pPr lvl="1"/>
            <a:r>
              <a:rPr lang="en-US" dirty="0"/>
              <a:t>Unfortunately, this inner product has no practical applications,</a:t>
            </a:r>
          </a:p>
          <a:p>
            <a:pPr marL="457200" lvl="1" indent="0">
              <a:buNone/>
            </a:pPr>
            <a:r>
              <a:rPr lang="en-US" dirty="0"/>
              <a:t>		so while one </a:t>
            </a:r>
            <a:r>
              <a:rPr lang="en-US" i="1" dirty="0"/>
              <a:t>could</a:t>
            </a:r>
            <a:r>
              <a:rPr lang="en-US" dirty="0"/>
              <a:t> use this definition, no one does</a:t>
            </a: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89D4DE06-EFE7-4A2F-B4A9-1944E75887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046192"/>
      </p:ext>
    </p:extLst>
  </p:cSld>
  <p:clrMapOvr>
    <a:masterClrMapping/>
  </p:clrMapOvr>
  <mc:AlternateContent xmlns:mc="http://schemas.openxmlformats.org/markup-compatibility/2006">
    <mc:Choice xmlns:p14="http://schemas.microsoft.com/office/powerpoint/2010/main" Requires="p14">
      <p:transition spd="slow" p14:dur="2000" advTm="35463"/>
    </mc:Choice>
    <mc:Fallback>
      <p:transition spd="slow" advTm="3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collection of all linear maps from one vector space to another forms a vector space</a:t>
            </a:r>
          </a:p>
          <a:p>
            <a:pPr lvl="1"/>
            <a:r>
              <a:rPr lang="en-US" dirty="0"/>
              <a:t>Know the definition of scalar multiplication of linear maps,</a:t>
            </a:r>
          </a:p>
          <a:p>
            <a:pPr marL="457200" lvl="1" indent="0">
              <a:buNone/>
            </a:pPr>
            <a:r>
              <a:rPr lang="en-US" dirty="0"/>
              <a:t>		and the addition of linear maps</a:t>
            </a:r>
          </a:p>
          <a:p>
            <a:pPr lvl="1"/>
            <a:r>
              <a:rPr lang="en-US" dirty="0"/>
              <a:t>Have reviewed proofs that this is a vector space</a:t>
            </a:r>
          </a:p>
          <a:p>
            <a:pPr lvl="2"/>
            <a:r>
              <a:rPr lang="en-US" dirty="0"/>
              <a:t>Recall, the vectors in this vector space are the linear maps!</a:t>
            </a:r>
          </a:p>
          <a:p>
            <a:pPr lvl="1"/>
            <a:r>
              <a:rPr lang="en-US" dirty="0"/>
              <a:t>Are aware of the norm of a linear map</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1BA81902-2395-4F26-B3CC-9BE89EB37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54530"/>
    </mc:Choice>
    <mc:Fallback>
      <p:transition spd="slow" advTm="5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https://en.wikipedia.org/wiki/Linear_map</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a linear map by a scalar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In order to claim that linear maps are a vector space,</a:t>
            </a:r>
            <a:br>
              <a:rPr lang="en-US" dirty="0"/>
            </a:br>
            <a:r>
              <a:rPr lang="en-US" dirty="0"/>
              <a:t>we need a definition of:</a:t>
            </a:r>
          </a:p>
          <a:p>
            <a:pPr lvl="1"/>
            <a:r>
              <a:rPr lang="en-US" dirty="0"/>
              <a:t>Scalar multiplication of a linear map</a:t>
            </a:r>
          </a:p>
          <a:p>
            <a:pPr lvl="1"/>
            <a:r>
              <a:rPr lang="en-US" dirty="0"/>
              <a:t>The sum of two linear maps</a:t>
            </a:r>
          </a:p>
          <a:p>
            <a:pPr lvl="1"/>
            <a:endParaRPr lang="en-US" dirty="0"/>
          </a:p>
          <a:p>
            <a:r>
              <a:rPr lang="en-US" dirty="0"/>
              <a:t>We will see how these definitions apply to matrices</a:t>
            </a:r>
          </a:p>
          <a:p>
            <a:r>
              <a:rPr lang="en-US" dirty="0"/>
              <a:t>We will then prove that using these definitions,</a:t>
            </a:r>
            <a:br>
              <a:rPr lang="en-US" dirty="0"/>
            </a:br>
            <a:r>
              <a:rPr lang="en-US" dirty="0"/>
              <a:t>	the collection of all linear maps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forms</a:t>
            </a:r>
            <a:br>
              <a:rPr lang="en-US" dirty="0"/>
            </a:br>
            <a:r>
              <a:rPr lang="en-US" dirty="0"/>
              <a:t>	a vector space</a:t>
            </a:r>
          </a:p>
          <a:p>
            <a:pPr lvl="1"/>
            <a:r>
              <a:rPr lang="en-US" dirty="0"/>
              <a:t>Important: each pair of vector spaces </a:t>
            </a:r>
            <a:r>
              <a:rPr lang="en-US" b="1" dirty="0">
                <a:latin typeface="Edwardian Script ITC" panose="030303020407070D0804" pitchFamily="66" charset="0"/>
              </a:rPr>
              <a:t>U </a:t>
            </a:r>
            <a:r>
              <a:rPr lang="en-US" dirty="0">
                <a:latin typeface="Times New Roman" panose="02020603050405020304" pitchFamily="18" charset="0"/>
              </a:rPr>
              <a:t> and </a:t>
            </a:r>
            <a:r>
              <a:rPr lang="en-US" b="1" dirty="0">
                <a:latin typeface="Edwardian Script ITC" panose="030303020407070D0804" pitchFamily="66" charset="0"/>
              </a:rPr>
              <a:t>V</a:t>
            </a:r>
            <a:r>
              <a:rPr lang="en-US" dirty="0"/>
              <a:t>    defines a different vector space of linear maps</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E060F870-6D44-4CE8-A7BC-DD6A51A4BA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8504372"/>
      </p:ext>
    </p:extLst>
  </p:cSld>
  <p:clrMapOvr>
    <a:masterClrMapping/>
  </p:clrMapOvr>
  <mc:AlternateContent xmlns:mc="http://schemas.openxmlformats.org/markup-compatibility/2006">
    <mc:Choice xmlns:p14="http://schemas.microsoft.com/office/powerpoint/2010/main" Requires="p14">
      <p:transition spd="slow" p14:dur="2000" advTm="82690"/>
    </mc:Choice>
    <mc:Fallback>
      <p:transition spd="slow" advTm="8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vector space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a linear map by a scalar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  and a scalar </a:t>
            </a:r>
            <a:r>
              <a:rPr lang="en-US" i="1" dirty="0">
                <a:latin typeface="Symbol" panose="05050102010706020507" pitchFamily="18" charset="2"/>
              </a:rPr>
              <a:t>a</a:t>
            </a:r>
            <a:r>
              <a:rPr lang="en-US" dirty="0">
                <a:latin typeface="Times New Roman" panose="02020603050405020304" pitchFamily="18" charset="0"/>
              </a:rPr>
              <a:t> ∈ </a:t>
            </a:r>
            <a:r>
              <a:rPr lang="en-US" b="1" dirty="0">
                <a:latin typeface="Times New Roman" panose="02020603050405020304" pitchFamily="18" charset="0"/>
              </a:rPr>
              <a:t>F</a:t>
            </a:r>
            <a:r>
              <a:rPr lang="en-US" dirty="0"/>
              <a:t>,</a:t>
            </a:r>
            <a:br>
              <a:rPr lang="en-US" dirty="0"/>
            </a:br>
            <a:r>
              <a:rPr lang="en-US" dirty="0"/>
              <a:t>we will define the linear map </a:t>
            </a:r>
            <a:r>
              <a:rPr lang="en-US" dirty="0">
                <a:latin typeface="Times New Roman" panose="02020603050405020304" pitchFamily="18" charset="0"/>
              </a:rPr>
              <a:t>(</a:t>
            </a:r>
            <a:r>
              <a:rPr lang="en-US" i="1" dirty="0">
                <a:latin typeface="Symbol" panose="05050102010706020507" pitchFamily="18" charset="2"/>
              </a:rPr>
              <a:t>a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where</a:t>
            </a:r>
          </a:p>
          <a:p>
            <a:pPr marL="0" lvl="0" indent="0" algn="ctr">
              <a:buNone/>
            </a:pPr>
            <a:r>
              <a:rPr lang="en-US" dirty="0">
                <a:latin typeface="Times New Roman" panose="02020603050405020304" pitchFamily="18" charset="0"/>
              </a:rPr>
              <a:t>(</a:t>
            </a:r>
            <a:r>
              <a:rPr lang="en-US" i="1" dirty="0">
                <a:latin typeface="Symbol" panose="05050102010706020507" pitchFamily="18" charset="2"/>
              </a:rPr>
              <a:t>a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endParaRPr lang="en-US" dirty="0">
              <a:solidFill>
                <a:prstClr val="white"/>
              </a:solidFill>
            </a:endParaRPr>
          </a:p>
          <a:p>
            <a:pPr lvl="0"/>
            <a:endParaRPr lang="en-US" dirty="0">
              <a:solidFill>
                <a:prstClr val="white"/>
              </a:solidFill>
            </a:endParaRPr>
          </a:p>
          <a:p>
            <a:pPr lvl="1"/>
            <a:r>
              <a:rPr lang="en-US" dirty="0">
                <a:solidFill>
                  <a:prstClr val="white"/>
                </a:solidFill>
              </a:rPr>
              <a:t>That is, the map </a:t>
            </a:r>
            <a:r>
              <a:rPr lang="en-US" i="1" dirty="0">
                <a:latin typeface="Symbol" panose="05050102010706020507" pitchFamily="18" charset="2"/>
              </a:rPr>
              <a:t>a </a:t>
            </a:r>
            <a:r>
              <a:rPr lang="en-US" i="1" dirty="0" err="1">
                <a:latin typeface="Times New Roman" panose="02020603050405020304" pitchFamily="18" charset="0"/>
              </a:rPr>
              <a:t>A</a:t>
            </a:r>
            <a:r>
              <a:rPr lang="en-US" dirty="0">
                <a:solidFill>
                  <a:prstClr val="white"/>
                </a:solidFill>
              </a:rPr>
              <a:t> applied to </a:t>
            </a:r>
            <a:r>
              <a:rPr lang="en-US" b="1" dirty="0">
                <a:solidFill>
                  <a:prstClr val="white"/>
                </a:solidFill>
              </a:rPr>
              <a:t>u</a:t>
            </a:r>
            <a:r>
              <a:rPr lang="en-US" dirty="0">
                <a:solidFill>
                  <a:prstClr val="white"/>
                </a:solidFill>
              </a:rPr>
              <a:t> is has the same effect of</a:t>
            </a:r>
          </a:p>
          <a:p>
            <a:pPr lvl="2"/>
            <a:r>
              <a:rPr lang="en-US" dirty="0">
                <a:solidFill>
                  <a:prstClr val="white"/>
                </a:solidFill>
              </a:rPr>
              <a:t>Applying </a:t>
            </a:r>
            <a:r>
              <a:rPr lang="en-US" i="1" dirty="0">
                <a:solidFill>
                  <a:prstClr val="white"/>
                </a:solidFill>
                <a:latin typeface="Times New Roman" panose="02020603050405020304" pitchFamily="18" charset="0"/>
              </a:rPr>
              <a:t>A</a:t>
            </a:r>
            <a:r>
              <a:rPr lang="en-US" dirty="0">
                <a:solidFill>
                  <a:prstClr val="white"/>
                </a:solidFill>
              </a:rPr>
              <a:t> to a vector </a:t>
            </a:r>
            <a:r>
              <a:rPr lang="en-US" b="1" dirty="0">
                <a:solidFill>
                  <a:prstClr val="white"/>
                </a:solidFill>
                <a:latin typeface="Times New Roman" panose="02020603050405020304" pitchFamily="18" charset="0"/>
              </a:rPr>
              <a:t>u</a:t>
            </a:r>
            <a:endParaRPr lang="en-US" dirty="0">
              <a:solidFill>
                <a:prstClr val="white"/>
              </a:solidFill>
            </a:endParaRPr>
          </a:p>
          <a:p>
            <a:pPr lvl="2"/>
            <a:r>
              <a:rPr lang="en-US" dirty="0">
                <a:solidFill>
                  <a:prstClr val="white"/>
                </a:solidFill>
              </a:rPr>
              <a:t>Multiplying that result by </a:t>
            </a:r>
            <a:r>
              <a:rPr lang="en-US" i="1" dirty="0">
                <a:latin typeface="Symbol" panose="05050102010706020507" pitchFamily="18" charset="2"/>
              </a:rPr>
              <a:t>a</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C66F5A62-B574-4F9A-8136-129A3F3AB1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mc:Choice xmlns:p14="http://schemas.microsoft.com/office/powerpoint/2010/main" Requires="p14">
      <p:transition spd="slow" p14:dur="2000" advTm="40108"/>
    </mc:Choice>
    <mc:Fallback>
      <p:transition spd="slow" advTm="4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Scalar multiplication of a matrix</a:t>
            </a:r>
          </a:p>
        </p:txBody>
      </p:sp>
      <p:sp>
        <p:nvSpPr>
          <p:cNvPr id="3" name="Content Placeholder 2"/>
          <p:cNvSpPr>
            <a:spLocks noGrp="1"/>
          </p:cNvSpPr>
          <p:nvPr>
            <p:ph idx="1"/>
          </p:nvPr>
        </p:nvSpPr>
        <p:spPr>
          <a:xfrm>
            <a:off x="457199" y="1600200"/>
            <a:ext cx="8399417" cy="4525963"/>
          </a:xfrm>
        </p:spPr>
        <p:txBody>
          <a:bodyPr/>
          <a:lstStyle/>
          <a:p>
            <a:r>
              <a:rPr lang="en-US" dirty="0"/>
              <a:t>Suppose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and </a:t>
            </a:r>
            <a:r>
              <a:rPr lang="en-US" i="1" dirty="0">
                <a:latin typeface="Symbol" panose="05050102010706020507" pitchFamily="18" charset="2"/>
              </a:rPr>
              <a:t>a</a:t>
            </a:r>
            <a:r>
              <a:rPr lang="en-US" dirty="0">
                <a:latin typeface="Times New Roman" panose="02020603050405020304" pitchFamily="18" charset="0"/>
              </a:rPr>
              <a:t> ∈ </a:t>
            </a:r>
            <a:r>
              <a:rPr lang="en-US" b="1" dirty="0">
                <a:latin typeface="Times New Roman" panose="02020603050405020304" pitchFamily="18" charset="0"/>
              </a:rPr>
              <a:t>F</a:t>
            </a:r>
            <a:endParaRPr lang="en-US" dirty="0">
              <a:latin typeface="Times New Roman" panose="02020603050405020304" pitchFamily="18" charset="0"/>
            </a:endParaRPr>
          </a:p>
          <a:p>
            <a:pPr lvl="1"/>
            <a:r>
              <a:rPr lang="en-US" dirty="0">
                <a:solidFill>
                  <a:prstClr val="white"/>
                </a:solidFill>
              </a:rPr>
              <a:t>Question: What is </a:t>
            </a:r>
            <a:r>
              <a:rPr lang="en-US" i="1" dirty="0">
                <a:latin typeface="Symbol" panose="05050102010706020507" pitchFamily="18" charset="2"/>
              </a:rPr>
              <a:t>a </a:t>
            </a:r>
            <a:r>
              <a:rPr lang="en-US" i="1" dirty="0" err="1">
                <a:latin typeface="Times New Roman" panose="02020603050405020304" pitchFamily="18" charset="0"/>
              </a:rPr>
              <a:t>A</a:t>
            </a:r>
            <a:r>
              <a:rPr lang="en-US" dirty="0">
                <a:solidFill>
                  <a:prstClr val="white"/>
                </a:solidFill>
              </a:rPr>
              <a:t> ?</a:t>
            </a:r>
          </a:p>
          <a:p>
            <a:pPr lvl="1"/>
            <a:endParaRPr lang="en-US" dirty="0">
              <a:solidFill>
                <a:prstClr val="white"/>
              </a:solidFill>
            </a:endParaRPr>
          </a:p>
          <a:p>
            <a:r>
              <a:rPr lang="en-US" dirty="0">
                <a:solidFill>
                  <a:prstClr val="white"/>
                </a:solidFill>
              </a:rPr>
              <a:t>Recall that if </a:t>
            </a:r>
            <a:r>
              <a:rPr lang="en-US" i="1" dirty="0">
                <a:latin typeface="Times New Roman" panose="02020603050405020304" pitchFamily="18" charset="0"/>
              </a:rPr>
              <a:t>A </a:t>
            </a:r>
            <a:r>
              <a:rPr lang="en-US" dirty="0">
                <a:latin typeface="Times New Roman" panose="02020603050405020304" pitchFamily="18" charset="0"/>
              </a:rPr>
              <a:t>= (</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 then</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Times New Roman" panose="02020603050405020304" pitchFamily="18" charset="0"/>
              </a:rPr>
              <a:t>u</a:t>
            </a:r>
            <a:r>
              <a:rPr lang="en-US" i="1" baseline="-25000" dirty="0" err="1">
                <a:latin typeface="Times New Roman" panose="02020603050405020304" pitchFamily="18" charset="0"/>
              </a:rPr>
              <a:t>n</a:t>
            </a:r>
            <a:r>
              <a:rPr lang="en-US" b="1" dirty="0" err="1">
                <a:latin typeface="Times New Roman" panose="02020603050405020304" pitchFamily="18" charset="0"/>
              </a:rPr>
              <a:t>a</a:t>
            </a:r>
            <a:r>
              <a:rPr lang="en-US" i="1" baseline="-25000" dirty="0" err="1">
                <a:latin typeface="Times New Roman" panose="02020603050405020304" pitchFamily="18" charset="0"/>
              </a:rPr>
              <a:t>n</a:t>
            </a:r>
            <a:endParaRPr lang="en-US" i="1" dirty="0">
              <a:solidFill>
                <a:prstClr val="white"/>
              </a:solidFill>
            </a:endParaRPr>
          </a:p>
          <a:p>
            <a:r>
              <a:rPr lang="en-US" dirty="0">
                <a:solidFill>
                  <a:prstClr val="white"/>
                </a:solidFill>
              </a:rPr>
              <a:t>Thus, we have that  that if </a:t>
            </a:r>
            <a:r>
              <a:rPr lang="en-US" i="1" dirty="0">
                <a:latin typeface="Times New Roman" panose="02020603050405020304" pitchFamily="18" charset="0"/>
              </a:rPr>
              <a:t>A </a:t>
            </a:r>
            <a:r>
              <a:rPr lang="en-US" dirty="0">
                <a:latin typeface="Times New Roman" panose="02020603050405020304" pitchFamily="18" charset="0"/>
              </a:rPr>
              <a:t>= (</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 then</a:t>
            </a:r>
          </a:p>
          <a:p>
            <a:pPr marL="0" indent="0">
              <a:buNone/>
            </a:pPr>
            <a:r>
              <a:rPr lang="en-US" dirty="0">
                <a:latin typeface="Times New Roman" panose="02020603050405020304" pitchFamily="18" charset="0"/>
              </a:rPr>
              <a:t>			(</a:t>
            </a:r>
            <a:r>
              <a:rPr lang="en-US" i="1" dirty="0">
                <a:latin typeface="Symbol" panose="05050102010706020507" pitchFamily="18" charset="2"/>
              </a:rPr>
              <a:t>a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 	= </a:t>
            </a:r>
            <a:r>
              <a:rPr lang="en-US" i="1" dirty="0">
                <a:latin typeface="Symbol" panose="05050102010706020507" pitchFamily="18" charset="2"/>
              </a:rPr>
              <a:t>a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endParaRPr lang="en-US" b="1" dirty="0">
              <a:latin typeface="Times New Roman" panose="02020603050405020304" pitchFamily="18" charset="0"/>
            </a:endParaRPr>
          </a:p>
          <a:p>
            <a:pPr marL="0" indent="0">
              <a:buNone/>
            </a:pPr>
            <a:r>
              <a:rPr lang="en-US" dirty="0">
                <a:latin typeface="Times New Roman" panose="02020603050405020304" pitchFamily="18" charset="0"/>
              </a:rPr>
              <a:t>				= </a:t>
            </a:r>
            <a:r>
              <a:rPr lang="en-US" i="1" dirty="0">
                <a:latin typeface="Symbol" panose="05050102010706020507" pitchFamily="18" charset="2"/>
              </a:rPr>
              <a:t>a </a:t>
            </a:r>
            <a:r>
              <a:rPr lang="en-US" dirty="0">
                <a:latin typeface="Times New Roman" panose="02020603050405020304" pitchFamily="18" charset="0"/>
              </a:rPr>
              <a:t>(</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i="1" dirty="0">
                <a:latin typeface="Times New Roman" panose="02020603050405020304" pitchFamily="18" charset="0"/>
              </a:rPr>
              <a:t>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p>
          <a:p>
            <a:pPr marL="0" indent="0">
              <a:buNone/>
            </a:pPr>
            <a:r>
              <a:rPr lang="en-US" dirty="0">
                <a:latin typeface="Times New Roman" panose="02020603050405020304" pitchFamily="18" charset="0"/>
              </a:rPr>
              <a:t>				= </a:t>
            </a:r>
            <a:r>
              <a:rPr lang="en-US" i="1" dirty="0">
                <a:latin typeface="Symbol" panose="05050102010706020507" pitchFamily="18" charset="2"/>
              </a:rPr>
              <a:t>a</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 </a:t>
            </a:r>
            <a:r>
              <a:rPr lang="en-US" dirty="0">
                <a:latin typeface="Times New Roman" panose="02020603050405020304" pitchFamily="18" charset="0"/>
              </a:rPr>
              <a:t>(</a:t>
            </a:r>
            <a:r>
              <a:rPr lang="en-US" i="1" dirty="0">
                <a:latin typeface="Times New Roman" panose="02020603050405020304" pitchFamily="18" charset="0"/>
              </a:rPr>
              <a:t>u</a:t>
            </a:r>
            <a:r>
              <a:rPr lang="en-US" i="1" baseline="-25000" dirty="0">
                <a:latin typeface="Times New Roman" panose="02020603050405020304" pitchFamily="18" charset="0"/>
              </a:rPr>
              <a:t>n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endParaRPr lang="en-US" dirty="0">
              <a:solidFill>
                <a:prstClr val="white"/>
              </a:solidFill>
            </a:endParaRPr>
          </a:p>
          <a:p>
            <a:pPr marL="0" indent="0">
              <a:buNone/>
            </a:pP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a:t>
            </a:r>
            <a:r>
              <a:rPr lang="en-US" i="1" dirty="0">
                <a:latin typeface="Symbol" panose="05050102010706020507" pitchFamily="18" charset="2"/>
              </a:rPr>
              <a:t>a</a:t>
            </a:r>
            <a:r>
              <a:rPr lang="en-US" dirty="0">
                <a:latin typeface="Times New Roman" panose="02020603050405020304" pitchFamily="18" charset="0"/>
              </a:rPr>
              <a:t> </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 </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dirty="0">
                <a:latin typeface="Times New Roman" panose="02020603050405020304" pitchFamily="18" charset="0"/>
              </a:rPr>
              <a:t>(</a:t>
            </a:r>
            <a:r>
              <a:rPr lang="en-US" i="1" dirty="0">
                <a:latin typeface="Symbol" panose="05050102010706020507" pitchFamily="18" charset="2"/>
              </a:rPr>
              <a:t>a</a:t>
            </a:r>
            <a:r>
              <a:rPr lang="en-US" dirty="0">
                <a:latin typeface="Times New Roman" panose="02020603050405020304" pitchFamily="18" charset="0"/>
              </a:rPr>
              <a:t> </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r>
              <a:rPr lang="en-US" b="1" dirty="0">
                <a:latin typeface="Times New Roman" panose="02020603050405020304" pitchFamily="18" charset="0"/>
              </a:rPr>
              <a:t>u</a:t>
            </a:r>
            <a:endParaRPr lang="en-US" dirty="0">
              <a:solidFill>
                <a:prstClr val="white"/>
              </a:solidFill>
            </a:endParaRPr>
          </a:p>
          <a:p>
            <a:r>
              <a:rPr lang="en-US" dirty="0">
                <a:solidFill>
                  <a:prstClr val="white"/>
                </a:solidFill>
              </a:rPr>
              <a:t>Thus, </a:t>
            </a:r>
            <a:r>
              <a:rPr lang="en-US" i="1" dirty="0">
                <a:latin typeface="Symbol" panose="05050102010706020507" pitchFamily="18" charset="2"/>
              </a:rPr>
              <a:t>a </a:t>
            </a:r>
            <a:r>
              <a:rPr lang="en-US" i="1" dirty="0" err="1">
                <a:latin typeface="Times New Roman" panose="02020603050405020304" pitchFamily="18" charset="0"/>
              </a:rPr>
              <a:t>A</a:t>
            </a:r>
            <a:r>
              <a:rPr lang="en-US" dirty="0">
                <a:solidFill>
                  <a:prstClr val="white"/>
                </a:solidFill>
              </a:rPr>
              <a:t> is every entry of </a:t>
            </a:r>
            <a:r>
              <a:rPr lang="en-US" i="1" dirty="0">
                <a:solidFill>
                  <a:prstClr val="white"/>
                </a:solidFill>
              </a:rPr>
              <a:t>A</a:t>
            </a:r>
            <a:r>
              <a:rPr lang="en-US" dirty="0">
                <a:solidFill>
                  <a:prstClr val="white"/>
                </a:solidFill>
              </a:rPr>
              <a:t> multiplied by </a:t>
            </a:r>
            <a:r>
              <a:rPr lang="en-US" i="1" dirty="0">
                <a:latin typeface="Symbol" panose="05050102010706020507" pitchFamily="18" charset="2"/>
              </a:rPr>
              <a:t>a</a:t>
            </a:r>
            <a:endParaRPr lang="en-US" b="1" dirty="0">
              <a:latin typeface="Edwardian Script ITC" panose="030303020407070D0804" pitchFamily="66" charset="0"/>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a:extLst>
              <a:ext uri="{FF2B5EF4-FFF2-40B4-BE49-F238E27FC236}">
                <a16:creationId xmlns:a16="http://schemas.microsoft.com/office/drawing/2014/main" id="{1898E760-5B94-4DF0-8EA0-DE315C103E1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8484126"/>
      </p:ext>
    </p:extLst>
  </p:cSld>
  <p:clrMapOvr>
    <a:masterClrMapping/>
  </p:clrMapOvr>
  <mc:AlternateContent xmlns:mc="http://schemas.openxmlformats.org/markup-compatibility/2006">
    <mc:Choice xmlns:p14="http://schemas.microsoft.com/office/powerpoint/2010/main" Requires="p14">
      <p:transition spd="slow" p14:dur="2000" advTm="152042"/>
    </mc:Choice>
    <mc:Fallback>
      <p:transition spd="slow" advTm="15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199" y="1600200"/>
            <a:ext cx="8399417" cy="4525963"/>
          </a:xfrm>
        </p:spPr>
        <p:txBody>
          <a:bodyPr/>
          <a:lstStyle/>
          <a:p>
            <a:r>
              <a:rPr lang="en-US" dirty="0"/>
              <a:t>For example,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6</a:t>
            </a:r>
            <a:r>
              <a:rPr lang="en-US" dirty="0">
                <a:latin typeface="Times New Roman" panose="02020603050405020304" pitchFamily="18" charset="0"/>
              </a:rPr>
              <a:t> → </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t> and –</a:t>
            </a:r>
            <a:r>
              <a:rPr lang="en-US" dirty="0">
                <a:latin typeface="Symbol" panose="05050102010706020507" pitchFamily="18" charset="2"/>
              </a:rPr>
              <a:t>1.5</a:t>
            </a:r>
            <a:r>
              <a:rPr lang="en-US" dirty="0">
                <a:latin typeface="Times New Roman" panose="02020603050405020304" pitchFamily="18" charset="0"/>
              </a:rPr>
              <a:t> ∈ </a:t>
            </a:r>
            <a:r>
              <a:rPr lang="en-US" b="1" dirty="0">
                <a:latin typeface="Times New Roman" panose="02020603050405020304" pitchFamily="18" charset="0"/>
              </a:rPr>
              <a:t>R</a:t>
            </a:r>
            <a:endParaRPr lang="en-US" dirty="0">
              <a:latin typeface="Times New Roman" panose="02020603050405020304" pitchFamily="18" charset="0"/>
            </a:endParaRP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marL="457200" lvl="1" indent="0">
              <a:buNone/>
            </a:pPr>
            <a:endParaRPr lang="en-US" dirty="0">
              <a:solidFill>
                <a:prstClr val="white"/>
              </a:solidFill>
            </a:endParaRPr>
          </a:p>
          <a:p>
            <a:pPr lvl="1"/>
            <a:r>
              <a:rPr lang="en-US" dirty="0">
                <a:solidFill>
                  <a:prstClr val="white"/>
                </a:solidFill>
              </a:rPr>
              <a:t>Question: What is </a:t>
            </a:r>
            <a:r>
              <a:rPr lang="en-US" dirty="0"/>
              <a:t>–</a:t>
            </a:r>
            <a:r>
              <a:rPr lang="en-US" dirty="0">
                <a:latin typeface="Symbol" panose="05050102010706020507" pitchFamily="18" charset="2"/>
              </a:rPr>
              <a:t>1.5</a:t>
            </a:r>
            <a:r>
              <a:rPr lang="en-US" dirty="0">
                <a:solidFill>
                  <a:prstClr val="white"/>
                </a:solidFill>
                <a:latin typeface="Times New Roman" panose="02020603050405020304" pitchFamily="18" charset="0"/>
              </a:rPr>
              <a:t>·</a:t>
            </a:r>
            <a:r>
              <a:rPr lang="en-US" i="1" dirty="0">
                <a:latin typeface="Times New Roman" panose="02020603050405020304" pitchFamily="18" charset="0"/>
              </a:rPr>
              <a:t>A</a:t>
            </a:r>
            <a:r>
              <a:rPr lang="en-US" dirty="0">
                <a:solidFill>
                  <a:prstClr val="white"/>
                </a:solidFill>
              </a:rPr>
              <a:t> ?</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BE9C6DCC-BA52-4B53-8603-ECB82618C307}"/>
              </a:ext>
            </a:extLst>
          </p:cNvPr>
          <p:cNvGraphicFramePr>
            <a:graphicFrameLocks noChangeAspect="1"/>
          </p:cNvGraphicFramePr>
          <p:nvPr/>
        </p:nvGraphicFramePr>
        <p:xfrm>
          <a:off x="2111533" y="2197258"/>
          <a:ext cx="4920933" cy="1665923"/>
        </p:xfrm>
        <a:graphic>
          <a:graphicData uri="http://schemas.openxmlformats.org/presentationml/2006/ole">
            <mc:AlternateContent xmlns:mc="http://schemas.openxmlformats.org/markup-compatibility/2006">
              <mc:Choice xmlns:v="urn:schemas-microsoft-com:vml" Requires="v">
                <p:oleObj spid="_x0000_s472088" name="Equation" r:id="rId6" imgW="2565360" imgH="850680" progId="Equation.DSMT4">
                  <p:embed/>
                </p:oleObj>
              </mc:Choice>
              <mc:Fallback>
                <p:oleObj name="Equation" r:id="rId6" imgW="2565360" imgH="850680" progId="Equation.DSMT4">
                  <p:embed/>
                  <p:pic>
                    <p:nvPicPr>
                      <p:cNvPr id="7" name="Object 6">
                        <a:extLst>
                          <a:ext uri="{FF2B5EF4-FFF2-40B4-BE49-F238E27FC236}">
                            <a16:creationId xmlns:a16="http://schemas.microsoft.com/office/drawing/2014/main" id="{BE9C6DCC-BA52-4B53-8603-ECB82618C307}"/>
                          </a:ext>
                        </a:extLst>
                      </p:cNvPr>
                      <p:cNvPicPr>
                        <a:picLocks noChangeAspect="1" noChangeArrowheads="1"/>
                      </p:cNvPicPr>
                      <p:nvPr/>
                    </p:nvPicPr>
                    <p:blipFill>
                      <a:blip r:embed="rId7"/>
                      <a:srcRect/>
                      <a:stretch>
                        <a:fillRect/>
                      </a:stretch>
                    </p:blipFill>
                    <p:spPr bwMode="auto">
                      <a:xfrm>
                        <a:off x="2111533" y="2197258"/>
                        <a:ext cx="4920933" cy="166592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F5F09E34-071A-43FA-AD95-E8CB9142779D}"/>
              </a:ext>
            </a:extLst>
          </p:cNvPr>
          <p:cNvGraphicFramePr>
            <a:graphicFrameLocks noChangeAspect="1"/>
          </p:cNvGraphicFramePr>
          <p:nvPr/>
        </p:nvGraphicFramePr>
        <p:xfrm>
          <a:off x="1489844" y="4303713"/>
          <a:ext cx="6334125" cy="1665288"/>
        </p:xfrm>
        <a:graphic>
          <a:graphicData uri="http://schemas.openxmlformats.org/presentationml/2006/ole">
            <mc:AlternateContent xmlns:mc="http://schemas.openxmlformats.org/markup-compatibility/2006">
              <mc:Choice xmlns:v="urn:schemas-microsoft-com:vml" Requires="v">
                <p:oleObj spid="_x0000_s472089" name="Equation" r:id="rId8" imgW="3301920" imgH="850680" progId="Equation.DSMT4">
                  <p:embed/>
                </p:oleObj>
              </mc:Choice>
              <mc:Fallback>
                <p:oleObj name="Equation" r:id="rId8" imgW="3301920" imgH="850680" progId="Equation.DSMT4">
                  <p:embed/>
                  <p:pic>
                    <p:nvPicPr>
                      <p:cNvPr id="10" name="Object 9">
                        <a:extLst>
                          <a:ext uri="{FF2B5EF4-FFF2-40B4-BE49-F238E27FC236}">
                            <a16:creationId xmlns:a16="http://schemas.microsoft.com/office/drawing/2014/main" id="{F5F09E34-071A-43FA-AD95-E8CB9142779D}"/>
                          </a:ext>
                        </a:extLst>
                      </p:cNvPr>
                      <p:cNvPicPr>
                        <a:picLocks noChangeAspect="1" noChangeArrowheads="1"/>
                      </p:cNvPicPr>
                      <p:nvPr/>
                    </p:nvPicPr>
                    <p:blipFill>
                      <a:blip r:embed="rId9"/>
                      <a:srcRect/>
                      <a:stretch>
                        <a:fillRect/>
                      </a:stretch>
                    </p:blipFill>
                    <p:spPr bwMode="auto">
                      <a:xfrm>
                        <a:off x="1489844" y="4303713"/>
                        <a:ext cx="6334125" cy="1665288"/>
                      </a:xfrm>
                      <a:prstGeom prst="rect">
                        <a:avLst/>
                      </a:prstGeom>
                      <a:noFill/>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260535A-9BF3-49D0-ADBA-CF088CA8982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17960598"/>
      </p:ext>
    </p:extLst>
  </p:cSld>
  <p:clrMapOvr>
    <a:masterClrMapping/>
  </p:clrMapOvr>
  <mc:AlternateContent xmlns:mc="http://schemas.openxmlformats.org/markup-compatibility/2006">
    <mc:Choice xmlns:p14="http://schemas.microsoft.com/office/powerpoint/2010/main" Requires="p14">
      <p:transition spd="slow" p14:dur="2000" advTm="51090"/>
    </mc:Choice>
    <mc:Fallback>
      <p:transition spd="slow" advTm="5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two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Similarly, given linear maps </a:t>
            </a:r>
            <a:r>
              <a:rPr lang="en-US" i="1" dirty="0">
                <a:latin typeface="Times New Roman" panose="02020603050405020304" pitchFamily="18" charset="0"/>
              </a:rPr>
              <a:t>A, 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t>
            </a:r>
            <a:br>
              <a:rPr lang="en-US" dirty="0"/>
            </a:br>
            <a:r>
              <a:rPr lang="en-US" dirty="0"/>
              <a:t>we will define the linear map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where</a:t>
            </a:r>
          </a:p>
          <a:p>
            <a:pPr marL="0" lvl="0" indent="0" algn="ctr">
              <a:buNone/>
            </a:pPr>
            <a:r>
              <a:rPr lang="en-US" dirty="0">
                <a:latin typeface="Times New Roman" panose="02020603050405020304" pitchFamily="18" charset="0"/>
              </a:rPr>
              <a:t>(</a:t>
            </a:r>
            <a:r>
              <a:rPr lang="en-US" i="1" dirty="0">
                <a:latin typeface="Times New Roman" panose="02020603050405020304" pitchFamily="18" charset="0"/>
              </a:rPr>
              <a:t>A </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u</a:t>
            </a:r>
            <a:endParaRPr lang="en-US" dirty="0">
              <a:solidFill>
                <a:prstClr val="white"/>
              </a:solidFill>
            </a:endParaRPr>
          </a:p>
          <a:p>
            <a:pPr lvl="0"/>
            <a:endParaRPr lang="en-US" dirty="0">
              <a:solidFill>
                <a:prstClr val="white"/>
              </a:solidFill>
            </a:endParaRPr>
          </a:p>
          <a:p>
            <a:pPr lvl="1"/>
            <a:r>
              <a:rPr lang="en-US" dirty="0">
                <a:solidFill>
                  <a:prstClr val="white"/>
                </a:solidFill>
              </a:rPr>
              <a:t>That is, the map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solidFill>
                  <a:prstClr val="white"/>
                </a:solidFill>
              </a:rPr>
              <a:t> is that map that has the same effect of</a:t>
            </a:r>
          </a:p>
          <a:p>
            <a:pPr lvl="2"/>
            <a:r>
              <a:rPr lang="en-US" dirty="0">
                <a:solidFill>
                  <a:prstClr val="white"/>
                </a:solidFill>
              </a:rPr>
              <a:t>Applying both </a:t>
            </a:r>
            <a:r>
              <a:rPr lang="en-US" i="1" dirty="0">
                <a:solidFill>
                  <a:prstClr val="white"/>
                </a:solidFill>
                <a:latin typeface="Times New Roman" panose="02020603050405020304" pitchFamily="18" charset="0"/>
              </a:rPr>
              <a:t>A</a:t>
            </a:r>
            <a:r>
              <a:rPr lang="en-US" dirty="0">
                <a:solidFill>
                  <a:prstClr val="white"/>
                </a:solidFill>
              </a:rPr>
              <a:t> and </a:t>
            </a:r>
            <a:r>
              <a:rPr lang="en-US" i="1" dirty="0">
                <a:solidFill>
                  <a:prstClr val="white"/>
                </a:solidFill>
                <a:latin typeface="Times New Roman" panose="02020603050405020304" pitchFamily="18" charset="0"/>
              </a:rPr>
              <a:t>B</a:t>
            </a:r>
            <a:r>
              <a:rPr lang="en-US" i="1" dirty="0">
                <a:solidFill>
                  <a:prstClr val="white"/>
                </a:solidFill>
              </a:rPr>
              <a:t> </a:t>
            </a:r>
            <a:r>
              <a:rPr lang="en-US" dirty="0">
                <a:solidFill>
                  <a:prstClr val="white"/>
                </a:solidFill>
              </a:rPr>
              <a:t>to a vector </a:t>
            </a:r>
            <a:r>
              <a:rPr lang="en-US" b="1" dirty="0">
                <a:solidFill>
                  <a:prstClr val="white"/>
                </a:solidFill>
                <a:latin typeface="Times New Roman" panose="02020603050405020304" pitchFamily="18" charset="0"/>
              </a:rPr>
              <a:t>u</a:t>
            </a:r>
            <a:r>
              <a:rPr lang="en-US" dirty="0">
                <a:solidFill>
                  <a:prstClr val="white"/>
                </a:solidFill>
              </a:rPr>
              <a:t>, separately</a:t>
            </a:r>
          </a:p>
          <a:p>
            <a:pPr lvl="2"/>
            <a:r>
              <a:rPr lang="en-US" dirty="0">
                <a:solidFill>
                  <a:prstClr val="white"/>
                </a:solidFill>
              </a:rPr>
              <a:t>Adding the resultant vectors</a:t>
            </a:r>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0379F5E7-3042-4F33-81FE-CB863C7A17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81659557"/>
      </p:ext>
    </p:extLst>
  </p:cSld>
  <p:clrMapOvr>
    <a:masterClrMapping/>
  </p:clrMapOvr>
  <mc:AlternateContent xmlns:mc="http://schemas.openxmlformats.org/markup-compatibility/2006">
    <mc:Choice xmlns:p14="http://schemas.microsoft.com/office/powerpoint/2010/main" Requires="p14">
      <p:transition spd="slow" p14:dur="2000" advTm="40642"/>
    </mc:Choice>
    <mc:Fallback>
      <p:transition spd="slow" advTm="4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Addition of two matrices</a:t>
            </a:r>
          </a:p>
        </p:txBody>
      </p:sp>
      <p:sp>
        <p:nvSpPr>
          <p:cNvPr id="3" name="Content Placeholder 2"/>
          <p:cNvSpPr>
            <a:spLocks noGrp="1"/>
          </p:cNvSpPr>
          <p:nvPr>
            <p:ph idx="1"/>
          </p:nvPr>
        </p:nvSpPr>
        <p:spPr>
          <a:xfrm>
            <a:off x="457199" y="1600200"/>
            <a:ext cx="8399417" cy="4525963"/>
          </a:xfrm>
        </p:spPr>
        <p:txBody>
          <a:bodyPr/>
          <a:lstStyle/>
          <a:p>
            <a:r>
              <a:rPr lang="en-US" dirty="0"/>
              <a:t>Suppose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F</a:t>
            </a:r>
            <a:r>
              <a:rPr lang="en-US" i="1" baseline="30000" dirty="0">
                <a:latin typeface="Times New Roman" panose="02020603050405020304" pitchFamily="18" charset="0"/>
              </a:rPr>
              <a:t>m</a:t>
            </a:r>
            <a:endParaRPr lang="en-US" dirty="0">
              <a:latin typeface="Times New Roman" panose="02020603050405020304" pitchFamily="18" charset="0"/>
            </a:endParaRPr>
          </a:p>
          <a:p>
            <a:pPr lvl="1"/>
            <a:r>
              <a:rPr lang="en-US" dirty="0">
                <a:solidFill>
                  <a:prstClr val="white"/>
                </a:solidFill>
              </a:rPr>
              <a:t>Question: What is</a:t>
            </a:r>
            <a:r>
              <a:rPr lang="en-US" i="1" dirty="0">
                <a:latin typeface="Symbol" panose="05050102010706020507" pitchFamily="18" charset="2"/>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solidFill>
                  <a:prstClr val="white"/>
                </a:solidFill>
              </a:rPr>
              <a:t> ?</a:t>
            </a:r>
          </a:p>
          <a:p>
            <a:pPr lvl="1"/>
            <a:endParaRPr lang="en-US" dirty="0">
              <a:solidFill>
                <a:prstClr val="white"/>
              </a:solidFill>
            </a:endParaRPr>
          </a:p>
          <a:p>
            <a:r>
              <a:rPr lang="en-US" dirty="0">
                <a:solidFill>
                  <a:prstClr val="white"/>
                </a:solidFill>
              </a:rPr>
              <a:t>Recall that if </a:t>
            </a:r>
            <a:r>
              <a:rPr lang="en-US" i="1" dirty="0">
                <a:latin typeface="Times New Roman" panose="02020603050405020304" pitchFamily="18" charset="0"/>
              </a:rPr>
              <a:t>A </a:t>
            </a:r>
            <a:r>
              <a:rPr lang="en-US" dirty="0">
                <a:latin typeface="Times New Roman" panose="02020603050405020304" pitchFamily="18" charset="0"/>
              </a:rPr>
              <a:t>= (</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 and </a:t>
            </a:r>
            <a:r>
              <a:rPr lang="en-US" i="1" dirty="0">
                <a:latin typeface="Times New Roman" panose="02020603050405020304" pitchFamily="18" charset="0"/>
              </a:rPr>
              <a:t>B </a:t>
            </a:r>
            <a:r>
              <a:rPr lang="en-US" dirty="0">
                <a:latin typeface="Times New Roman" panose="02020603050405020304" pitchFamily="18" charset="0"/>
              </a:rPr>
              <a:t>= (</a:t>
            </a:r>
            <a:r>
              <a:rPr lang="en-US" b="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b</a:t>
            </a:r>
            <a:r>
              <a:rPr lang="en-US" i="1" baseline="-25000" dirty="0">
                <a:latin typeface="Times New Roman" panose="02020603050405020304" pitchFamily="18" charset="0"/>
              </a:rPr>
              <a:t>n</a:t>
            </a:r>
            <a:r>
              <a:rPr lang="en-US" dirty="0">
                <a:latin typeface="Times New Roman" panose="02020603050405020304" pitchFamily="18" charset="0"/>
              </a:rPr>
              <a:t>), then</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Times New Roman" panose="02020603050405020304" pitchFamily="18" charset="0"/>
              </a:rPr>
              <a:t>u</a:t>
            </a:r>
            <a:r>
              <a:rPr lang="en-US" i="1" baseline="-25000" dirty="0" err="1">
                <a:latin typeface="Times New Roman" panose="02020603050405020304" pitchFamily="18" charset="0"/>
              </a:rPr>
              <a:t>n</a:t>
            </a:r>
            <a:r>
              <a:rPr lang="en-US" b="1" dirty="0" err="1">
                <a:latin typeface="Times New Roman" panose="02020603050405020304" pitchFamily="18" charset="0"/>
              </a:rPr>
              <a:t>a</a:t>
            </a:r>
            <a:r>
              <a:rPr lang="en-US" i="1" baseline="-25000" dirty="0" err="1">
                <a:latin typeface="Times New Roman" panose="02020603050405020304" pitchFamily="18" charset="0"/>
              </a:rPr>
              <a:t>n</a:t>
            </a:r>
            <a:r>
              <a:rPr lang="en-US" dirty="0"/>
              <a:t>  and  </a:t>
            </a:r>
            <a:r>
              <a:rPr lang="en-US" i="1" dirty="0">
                <a:latin typeface="Times New Roman" panose="02020603050405020304" pitchFamily="18" charset="0"/>
              </a:rPr>
              <a:t>B</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Times New Roman" panose="02020603050405020304" pitchFamily="18" charset="0"/>
              </a:rPr>
              <a:t>u</a:t>
            </a:r>
            <a:r>
              <a:rPr lang="en-US" i="1" baseline="-25000" dirty="0" err="1">
                <a:latin typeface="Times New Roman" panose="02020603050405020304" pitchFamily="18" charset="0"/>
              </a:rPr>
              <a:t>n</a:t>
            </a:r>
            <a:r>
              <a:rPr lang="en-US" b="1" dirty="0" err="1">
                <a:latin typeface="Times New Roman" panose="02020603050405020304" pitchFamily="18" charset="0"/>
              </a:rPr>
              <a:t>b</a:t>
            </a:r>
            <a:r>
              <a:rPr lang="en-US" i="1" baseline="-25000" dirty="0" err="1">
                <a:latin typeface="Times New Roman" panose="02020603050405020304" pitchFamily="18" charset="0"/>
              </a:rPr>
              <a:t>n</a:t>
            </a:r>
            <a:endParaRPr lang="en-US" i="1" dirty="0">
              <a:solidFill>
                <a:prstClr val="white"/>
              </a:solidFill>
            </a:endParaRPr>
          </a:p>
          <a:p>
            <a:r>
              <a:rPr lang="en-US" dirty="0">
                <a:solidFill>
                  <a:prstClr val="white"/>
                </a:solidFill>
              </a:rPr>
              <a:t>Thus, we have that</a:t>
            </a:r>
            <a:endParaRPr lang="en-US" dirty="0">
              <a:latin typeface="Times New Roman" panose="02020603050405020304" pitchFamily="18" charset="0"/>
            </a:endParaRPr>
          </a:p>
          <a:p>
            <a:pPr marL="0" indent="0">
              <a:buNone/>
            </a:pPr>
            <a:r>
              <a:rPr lang="en-US" dirty="0">
                <a:latin typeface="Times New Roman" panose="02020603050405020304" pitchFamily="18" charset="0"/>
              </a:rPr>
              <a:t>	          (</a:t>
            </a:r>
            <a:r>
              <a:rPr lang="en-US" i="1" dirty="0">
                <a:latin typeface="Times New Roman" panose="02020603050405020304" pitchFamily="18" charset="0"/>
              </a:rPr>
              <a:t>A + B</a:t>
            </a:r>
            <a:r>
              <a:rPr lang="en-US" dirty="0">
                <a:latin typeface="Times New Roman" panose="02020603050405020304" pitchFamily="18" charset="0"/>
              </a:rPr>
              <a:t>)</a:t>
            </a:r>
            <a:r>
              <a:rPr lang="en-US" b="1" dirty="0">
                <a:latin typeface="Times New Roman" panose="02020603050405020304" pitchFamily="18" charset="0"/>
              </a:rPr>
              <a:t>u 	= </a:t>
            </a:r>
            <a:r>
              <a:rPr lang="en-US" i="1" dirty="0">
                <a:latin typeface="Times New Roman" panose="02020603050405020304" pitchFamily="18" charset="0"/>
              </a:rPr>
              <a:t>A</a:t>
            </a:r>
            <a:r>
              <a:rPr lang="en-US" b="1" dirty="0">
                <a:latin typeface="Times New Roman" panose="02020603050405020304" pitchFamily="18" charset="0"/>
              </a:rPr>
              <a:t>u + </a:t>
            </a:r>
            <a:r>
              <a:rPr lang="en-US" i="1" dirty="0">
                <a:latin typeface="Times New Roman" panose="02020603050405020304" pitchFamily="18" charset="0"/>
              </a:rPr>
              <a:t>B</a:t>
            </a:r>
            <a:r>
              <a:rPr lang="en-US" b="1" dirty="0">
                <a:latin typeface="Times New Roman" panose="02020603050405020304" pitchFamily="18" charset="0"/>
              </a:rPr>
              <a:t>u</a:t>
            </a:r>
          </a:p>
          <a:p>
            <a:pPr marL="0" indent="0">
              <a:buNone/>
            </a:pP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i="1" dirty="0">
                <a:latin typeface="Times New Roman" panose="02020603050405020304" pitchFamily="18" charset="0"/>
              </a:rPr>
              <a:t> </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i="1" dirty="0">
                <a:latin typeface="Times New Roman" panose="02020603050405020304" pitchFamily="18" charset="0"/>
              </a:rPr>
              <a:t> </a:t>
            </a:r>
            <a:r>
              <a:rPr lang="en-US" b="1" dirty="0">
                <a:latin typeface="Times New Roman" panose="02020603050405020304" pitchFamily="18" charset="0"/>
              </a:rPr>
              <a:t>b</a:t>
            </a:r>
            <a:r>
              <a:rPr lang="en-US" i="1" baseline="-25000" dirty="0">
                <a:latin typeface="Times New Roman" panose="02020603050405020304" pitchFamily="18" charset="0"/>
              </a:rPr>
              <a:t>n</a:t>
            </a:r>
            <a:r>
              <a:rPr lang="en-US" dirty="0">
                <a:latin typeface="Times New Roman" panose="02020603050405020304" pitchFamily="18" charset="0"/>
              </a:rPr>
              <a:t>)</a:t>
            </a:r>
          </a:p>
          <a:p>
            <a:pPr marL="0" indent="0">
              <a:buNone/>
            </a:pP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dirty="0">
                <a:latin typeface="Times New Roman" panose="02020603050405020304" pitchFamily="18" charset="0"/>
              </a:rPr>
              <a:t>(</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b</a:t>
            </a:r>
            <a:r>
              <a:rPr lang="en-US" i="1" baseline="-25000" dirty="0">
                <a:latin typeface="Times New Roman" panose="02020603050405020304" pitchFamily="18" charset="0"/>
              </a:rPr>
              <a:t>n</a:t>
            </a:r>
            <a:r>
              <a:rPr lang="en-US" dirty="0">
                <a:latin typeface="Times New Roman" panose="02020603050405020304" pitchFamily="18" charset="0"/>
              </a:rPr>
              <a:t>)</a:t>
            </a:r>
            <a:endParaRPr lang="en-US" dirty="0">
              <a:solidFill>
                <a:prstClr val="white"/>
              </a:solidFill>
            </a:endParaRP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a</a:t>
            </a:r>
            <a:r>
              <a:rPr lang="en-US" i="1" baseline="-25000" dirty="0" err="1">
                <a:latin typeface="Times New Roman" panose="02020603050405020304" pitchFamily="18" charset="0"/>
              </a:rPr>
              <a:t>n</a:t>
            </a:r>
            <a:r>
              <a:rPr lang="en-US" dirty="0" err="1">
                <a:latin typeface="Times New Roman" panose="02020603050405020304" pitchFamily="18" charset="0"/>
              </a:rPr>
              <a:t>+</a:t>
            </a:r>
            <a:r>
              <a:rPr lang="en-US" b="1" dirty="0" err="1">
                <a:latin typeface="Times New Roman" panose="02020603050405020304" pitchFamily="18" charset="0"/>
              </a:rPr>
              <a:t>b</a:t>
            </a:r>
            <a:r>
              <a:rPr lang="en-US" i="1" baseline="-25000" dirty="0" err="1">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u</a:t>
            </a:r>
            <a:endParaRPr lang="en-US" dirty="0">
              <a:solidFill>
                <a:prstClr val="white"/>
              </a:solidFill>
            </a:endParaRPr>
          </a:p>
          <a:p>
            <a:r>
              <a:rPr lang="en-US" dirty="0">
                <a:solidFill>
                  <a:prstClr val="white"/>
                </a:solidFill>
              </a:rPr>
              <a:t>Thus,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solidFill>
                  <a:prstClr val="white"/>
                </a:solidFill>
              </a:rPr>
              <a:t> sums the corresponding entries of </a:t>
            </a:r>
            <a:r>
              <a:rPr lang="en-US" i="1" dirty="0">
                <a:solidFill>
                  <a:prstClr val="white"/>
                </a:solidFill>
                <a:latin typeface="Times New Roman" panose="02020603050405020304" pitchFamily="18" charset="0"/>
              </a:rPr>
              <a:t>A</a:t>
            </a:r>
            <a:r>
              <a:rPr lang="en-US" dirty="0">
                <a:solidFill>
                  <a:prstClr val="white"/>
                </a:solidFill>
              </a:rPr>
              <a:t> and </a:t>
            </a:r>
            <a:r>
              <a:rPr lang="en-US" i="1" dirty="0">
                <a:solidFill>
                  <a:prstClr val="white"/>
                </a:solidFill>
                <a:latin typeface="Times New Roman" panose="02020603050405020304" pitchFamily="18" charset="0"/>
              </a:rPr>
              <a:t>B</a:t>
            </a:r>
            <a:endParaRPr lang="en-US" b="1" dirty="0">
              <a:latin typeface="Times New Roman" panose="02020603050405020304" pitchFamily="18" charset="0"/>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39F1C87B-C86B-4FE5-83DD-5B68B02F84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757933"/>
      </p:ext>
    </p:extLst>
  </p:cSld>
  <p:clrMapOvr>
    <a:masterClrMapping/>
  </p:clrMapOvr>
  <mc:AlternateContent xmlns:mc="http://schemas.openxmlformats.org/markup-compatibility/2006">
    <mc:Choice xmlns:p14="http://schemas.microsoft.com/office/powerpoint/2010/main" Requires="p14">
      <p:transition spd="slow" p14:dur="2000" advTm="124112"/>
    </mc:Choice>
    <mc:Fallback>
      <p:transition spd="slow" advTm="1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199" y="1600200"/>
            <a:ext cx="8399417" cy="4525963"/>
          </a:xfrm>
        </p:spPr>
        <p:txBody>
          <a:bodyPr/>
          <a:lstStyle/>
          <a:p>
            <a:r>
              <a:rPr lang="en-US" dirty="0"/>
              <a:t>For example,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 </a:t>
            </a:r>
            <a:r>
              <a:rPr lang="en-US" b="1" dirty="0">
                <a:latin typeface="Times New Roman" panose="02020603050405020304" pitchFamily="18" charset="0"/>
              </a:rPr>
              <a:t>R</a:t>
            </a:r>
            <a:r>
              <a:rPr lang="en-US" baseline="30000" dirty="0">
                <a:latin typeface="Times New Roman" panose="02020603050405020304" pitchFamily="18" charset="0"/>
              </a:rPr>
              <a:t>3</a:t>
            </a:r>
            <a:endParaRPr lang="en-US" dirty="0">
              <a:latin typeface="Times New Roman" panose="02020603050405020304" pitchFamily="18" charset="0"/>
            </a:endParaRP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marL="457200" lvl="1" indent="0">
              <a:buNone/>
            </a:pPr>
            <a:endParaRPr lang="en-US" dirty="0">
              <a:solidFill>
                <a:prstClr val="white"/>
              </a:solidFill>
            </a:endParaRPr>
          </a:p>
          <a:p>
            <a:pPr lvl="1"/>
            <a:r>
              <a:rPr lang="en-US" dirty="0">
                <a:solidFill>
                  <a:prstClr val="white"/>
                </a:solidFill>
              </a:rPr>
              <a:t>Question: What is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solidFill>
                  <a:prstClr val="white"/>
                </a:solidFill>
              </a:rPr>
              <a:t> ?</a:t>
            </a:r>
          </a:p>
        </p:txBody>
      </p:sp>
      <p:sp>
        <p:nvSpPr>
          <p:cNvPr id="4" name="Footer Placeholder 3"/>
          <p:cNvSpPr>
            <a:spLocks noGrp="1"/>
          </p:cNvSpPr>
          <p:nvPr>
            <p:ph type="ftr" sz="quarter" idx="11"/>
          </p:nvPr>
        </p:nvSpPr>
        <p:spPr/>
        <p:txBody>
          <a:bodyPr/>
          <a:lstStyle/>
          <a:p>
            <a:r>
              <a:rPr lang="en-US"/>
              <a:t>The vector space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BE9C6DCC-BA52-4B53-8603-ECB82618C307}"/>
              </a:ext>
            </a:extLst>
          </p:cNvPr>
          <p:cNvGraphicFramePr>
            <a:graphicFrameLocks noChangeAspect="1"/>
          </p:cNvGraphicFramePr>
          <p:nvPr>
            <p:extLst>
              <p:ext uri="{D42A27DB-BD31-4B8C-83A1-F6EECF244321}">
                <p14:modId xmlns:p14="http://schemas.microsoft.com/office/powerpoint/2010/main" val="3410697398"/>
              </p:ext>
            </p:extLst>
          </p:nvPr>
        </p:nvGraphicFramePr>
        <p:xfrm>
          <a:off x="484663" y="2159874"/>
          <a:ext cx="3831273" cy="1395253"/>
        </p:xfrm>
        <a:graphic>
          <a:graphicData uri="http://schemas.openxmlformats.org/presentationml/2006/ole">
            <mc:AlternateContent xmlns:mc="http://schemas.openxmlformats.org/markup-compatibility/2006">
              <mc:Choice xmlns:v="urn:schemas-microsoft-com:vml" Requires="v">
                <p:oleObj spid="_x0000_s473125" name="Equation" r:id="rId6" imgW="1815840" imgH="647640" progId="Equation.DSMT4">
                  <p:embed/>
                </p:oleObj>
              </mc:Choice>
              <mc:Fallback>
                <p:oleObj name="Equation" r:id="rId6" imgW="1815840" imgH="647640" progId="Equation.DSMT4">
                  <p:embed/>
                  <p:pic>
                    <p:nvPicPr>
                      <p:cNvPr id="7" name="Object 6">
                        <a:extLst>
                          <a:ext uri="{FF2B5EF4-FFF2-40B4-BE49-F238E27FC236}">
                            <a16:creationId xmlns:a16="http://schemas.microsoft.com/office/drawing/2014/main" id="{BE9C6DCC-BA52-4B53-8603-ECB82618C307}"/>
                          </a:ext>
                        </a:extLst>
                      </p:cNvPr>
                      <p:cNvPicPr>
                        <a:picLocks noChangeAspect="1" noChangeArrowheads="1"/>
                      </p:cNvPicPr>
                      <p:nvPr/>
                    </p:nvPicPr>
                    <p:blipFill>
                      <a:blip r:embed="rId7"/>
                      <a:srcRect/>
                      <a:stretch>
                        <a:fillRect/>
                      </a:stretch>
                    </p:blipFill>
                    <p:spPr bwMode="auto">
                      <a:xfrm>
                        <a:off x="484663" y="2159874"/>
                        <a:ext cx="3831273" cy="139525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F5F09E34-071A-43FA-AD95-E8CB9142779D}"/>
              </a:ext>
            </a:extLst>
          </p:cNvPr>
          <p:cNvGraphicFramePr>
            <a:graphicFrameLocks noChangeAspect="1"/>
          </p:cNvGraphicFramePr>
          <p:nvPr>
            <p:extLst>
              <p:ext uri="{D42A27DB-BD31-4B8C-83A1-F6EECF244321}">
                <p14:modId xmlns:p14="http://schemas.microsoft.com/office/powerpoint/2010/main" val="1787983795"/>
              </p:ext>
            </p:extLst>
          </p:nvPr>
        </p:nvGraphicFramePr>
        <p:xfrm>
          <a:off x="2393235" y="4452302"/>
          <a:ext cx="4314983" cy="1393508"/>
        </p:xfrm>
        <a:graphic>
          <a:graphicData uri="http://schemas.openxmlformats.org/presentationml/2006/ole">
            <mc:AlternateContent xmlns:mc="http://schemas.openxmlformats.org/markup-compatibility/2006">
              <mc:Choice xmlns:v="urn:schemas-microsoft-com:vml" Requires="v">
                <p:oleObj spid="_x0000_s473126" name="Equation" r:id="rId8" imgW="2044440" imgH="647640" progId="Equation.DSMT4">
                  <p:embed/>
                </p:oleObj>
              </mc:Choice>
              <mc:Fallback>
                <p:oleObj name="Equation" r:id="rId8" imgW="2044440" imgH="647640" progId="Equation.DSMT4">
                  <p:embed/>
                  <p:pic>
                    <p:nvPicPr>
                      <p:cNvPr id="10" name="Object 9">
                        <a:extLst>
                          <a:ext uri="{FF2B5EF4-FFF2-40B4-BE49-F238E27FC236}">
                            <a16:creationId xmlns:a16="http://schemas.microsoft.com/office/drawing/2014/main" id="{F5F09E34-071A-43FA-AD95-E8CB9142779D}"/>
                          </a:ext>
                        </a:extLst>
                      </p:cNvPr>
                      <p:cNvPicPr>
                        <a:picLocks noChangeAspect="1" noChangeArrowheads="1"/>
                      </p:cNvPicPr>
                      <p:nvPr/>
                    </p:nvPicPr>
                    <p:blipFill>
                      <a:blip r:embed="rId9"/>
                      <a:srcRect/>
                      <a:stretch>
                        <a:fillRect/>
                      </a:stretch>
                    </p:blipFill>
                    <p:spPr bwMode="auto">
                      <a:xfrm>
                        <a:off x="2393235" y="4452302"/>
                        <a:ext cx="4314983" cy="1393508"/>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F8856BEC-FD4C-4441-9A7A-36C40C16A39A}"/>
              </a:ext>
            </a:extLst>
          </p:cNvPr>
          <p:cNvGraphicFramePr>
            <a:graphicFrameLocks noChangeAspect="1"/>
          </p:cNvGraphicFramePr>
          <p:nvPr>
            <p:extLst>
              <p:ext uri="{D42A27DB-BD31-4B8C-83A1-F6EECF244321}">
                <p14:modId xmlns:p14="http://schemas.microsoft.com/office/powerpoint/2010/main" val="3333581369"/>
              </p:ext>
            </p:extLst>
          </p:nvPr>
        </p:nvGraphicFramePr>
        <p:xfrm>
          <a:off x="4550727" y="2159873"/>
          <a:ext cx="3831273" cy="1395253"/>
        </p:xfrm>
        <a:graphic>
          <a:graphicData uri="http://schemas.openxmlformats.org/presentationml/2006/ole">
            <mc:AlternateContent xmlns:mc="http://schemas.openxmlformats.org/markup-compatibility/2006">
              <mc:Choice xmlns:v="urn:schemas-microsoft-com:vml" Requires="v">
                <p:oleObj spid="_x0000_s473127" name="Equation" r:id="rId10" imgW="1815840" imgH="647640" progId="Equation.DSMT4">
                  <p:embed/>
                </p:oleObj>
              </mc:Choice>
              <mc:Fallback>
                <p:oleObj name="Equation" r:id="rId10" imgW="1815840" imgH="647640" progId="Equation.DSMT4">
                  <p:embed/>
                  <p:pic>
                    <p:nvPicPr>
                      <p:cNvPr id="7" name="Object 6">
                        <a:extLst>
                          <a:ext uri="{FF2B5EF4-FFF2-40B4-BE49-F238E27FC236}">
                            <a16:creationId xmlns:a16="http://schemas.microsoft.com/office/drawing/2014/main" id="{BE9C6DCC-BA52-4B53-8603-ECB82618C307}"/>
                          </a:ext>
                        </a:extLst>
                      </p:cNvPr>
                      <p:cNvPicPr>
                        <a:picLocks noChangeAspect="1" noChangeArrowheads="1"/>
                      </p:cNvPicPr>
                      <p:nvPr/>
                    </p:nvPicPr>
                    <p:blipFill>
                      <a:blip r:embed="rId11"/>
                      <a:srcRect/>
                      <a:stretch>
                        <a:fillRect/>
                      </a:stretch>
                    </p:blipFill>
                    <p:spPr bwMode="auto">
                      <a:xfrm>
                        <a:off x="4550727" y="2159873"/>
                        <a:ext cx="3831273" cy="1395253"/>
                      </a:xfrm>
                      <a:prstGeom prst="rect">
                        <a:avLst/>
                      </a:prstGeom>
                      <a:noFill/>
                    </p:spPr>
                  </p:pic>
                </p:oleObj>
              </mc:Fallback>
            </mc:AlternateContent>
          </a:graphicData>
        </a:graphic>
      </p:graphicFrame>
      <p:pic>
        <p:nvPicPr>
          <p:cNvPr id="13" name="Audio 12">
            <a:hlinkClick r:id="" action="ppaction://media"/>
            <a:extLst>
              <a:ext uri="{FF2B5EF4-FFF2-40B4-BE49-F238E27FC236}">
                <a16:creationId xmlns:a16="http://schemas.microsoft.com/office/drawing/2014/main" id="{F7A4DEBF-92F9-4B58-B046-B5031903717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67280863"/>
      </p:ext>
    </p:extLst>
  </p:cSld>
  <p:clrMapOvr>
    <a:masterClrMapping/>
  </p:clrMapOvr>
  <mc:AlternateContent xmlns:mc="http://schemas.openxmlformats.org/markup-compatibility/2006">
    <mc:Choice xmlns:p14="http://schemas.microsoft.com/office/powerpoint/2010/main" Requires="p14">
      <p:transition spd="slow" p14:dur="2000" advTm="42987"/>
    </mc:Choice>
    <mc:Fallback>
      <p:transition spd="slow" advTm="4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6.1|6|16.3"/>
</p:tagLst>
</file>

<file path=ppt/tags/tag10.xml><?xml version="1.0" encoding="utf-8"?>
<p:tagLst xmlns:a="http://schemas.openxmlformats.org/drawingml/2006/main" xmlns:r="http://schemas.openxmlformats.org/officeDocument/2006/relationships" xmlns:p="http://schemas.openxmlformats.org/presentationml/2006/main">
  <p:tag name="TIMING" val="|10.6|18.9|13.2|10.8|22"/>
</p:tagLst>
</file>

<file path=ppt/tags/tag11.xml><?xml version="1.0" encoding="utf-8"?>
<p:tagLst xmlns:a="http://schemas.openxmlformats.org/drawingml/2006/main" xmlns:r="http://schemas.openxmlformats.org/officeDocument/2006/relationships" xmlns:p="http://schemas.openxmlformats.org/presentationml/2006/main">
  <p:tag name="TIMING" val="|10.4|18"/>
</p:tagLst>
</file>

<file path=ppt/tags/tag12.xml><?xml version="1.0" encoding="utf-8"?>
<p:tagLst xmlns:a="http://schemas.openxmlformats.org/drawingml/2006/main" xmlns:r="http://schemas.openxmlformats.org/officeDocument/2006/relationships" xmlns:p="http://schemas.openxmlformats.org/presentationml/2006/main">
  <p:tag name="TIMING" val="|24.5|27.1|29.1|14.7"/>
</p:tagLst>
</file>

<file path=ppt/tags/tag13.xml><?xml version="1.0" encoding="utf-8"?>
<p:tagLst xmlns:a="http://schemas.openxmlformats.org/drawingml/2006/main" xmlns:r="http://schemas.openxmlformats.org/officeDocument/2006/relationships" xmlns:p="http://schemas.openxmlformats.org/presentationml/2006/main">
  <p:tag name="TIMING" val="|10.8|21.9|18.7|15.6"/>
</p:tagLst>
</file>

<file path=ppt/tags/tag14.xml><?xml version="1.0" encoding="utf-8"?>
<p:tagLst xmlns:a="http://schemas.openxmlformats.org/drawingml/2006/main" xmlns:r="http://schemas.openxmlformats.org/officeDocument/2006/relationships" xmlns:p="http://schemas.openxmlformats.org/presentationml/2006/main">
  <p:tag name="TIMING" val="|11.5|22.4|8.8"/>
</p:tagLst>
</file>

<file path=ppt/tags/tag15.xml><?xml version="1.0" encoding="utf-8"?>
<p:tagLst xmlns:a="http://schemas.openxmlformats.org/drawingml/2006/main" xmlns:r="http://schemas.openxmlformats.org/officeDocument/2006/relationships" xmlns:p="http://schemas.openxmlformats.org/presentationml/2006/main">
  <p:tag name="TIMING" val="|17|28.2|11.8|11|8.6"/>
</p:tagLst>
</file>

<file path=ppt/tags/tag16.xml><?xml version="1.0" encoding="utf-8"?>
<p:tagLst xmlns:a="http://schemas.openxmlformats.org/drawingml/2006/main" xmlns:r="http://schemas.openxmlformats.org/officeDocument/2006/relationships" xmlns:p="http://schemas.openxmlformats.org/presentationml/2006/main">
  <p:tag name="TIMING" val="|21.4|16.8|12|11.5|11.4"/>
</p:tagLst>
</file>

<file path=ppt/tags/tag17.xml><?xml version="1.0" encoding="utf-8"?>
<p:tagLst xmlns:a="http://schemas.openxmlformats.org/drawingml/2006/main" xmlns:r="http://schemas.openxmlformats.org/officeDocument/2006/relationships" xmlns:p="http://schemas.openxmlformats.org/presentationml/2006/main">
  <p:tag name="TIMING" val="|17.7|19.8|10.9|8.5"/>
</p:tagLst>
</file>

<file path=ppt/tags/tag18.xml><?xml version="1.0" encoding="utf-8"?>
<p:tagLst xmlns:a="http://schemas.openxmlformats.org/drawingml/2006/main" xmlns:r="http://schemas.openxmlformats.org/officeDocument/2006/relationships" xmlns:p="http://schemas.openxmlformats.org/presentationml/2006/main">
  <p:tag name="TIMING" val="|21.2|8.7|12.1"/>
</p:tagLst>
</file>

<file path=ppt/tags/tag19.xml><?xml version="1.0" encoding="utf-8"?>
<p:tagLst xmlns:a="http://schemas.openxmlformats.org/drawingml/2006/main" xmlns:r="http://schemas.openxmlformats.org/officeDocument/2006/relationships" xmlns:p="http://schemas.openxmlformats.org/presentationml/2006/main">
  <p:tag name="TIMING" val="|35.1|18.9|6.7"/>
</p:tagLst>
</file>

<file path=ppt/tags/tag2.xml><?xml version="1.0" encoding="utf-8"?>
<p:tagLst xmlns:a="http://schemas.openxmlformats.org/drawingml/2006/main" xmlns:r="http://schemas.openxmlformats.org/officeDocument/2006/relationships" xmlns:p="http://schemas.openxmlformats.org/presentationml/2006/main">
  <p:tag name="TIMING" val="|24.4|6.8|3.8"/>
</p:tagLst>
</file>

<file path=ppt/tags/tag20.xml><?xml version="1.0" encoding="utf-8"?>
<p:tagLst xmlns:a="http://schemas.openxmlformats.org/drawingml/2006/main" xmlns:r="http://schemas.openxmlformats.org/officeDocument/2006/relationships" xmlns:p="http://schemas.openxmlformats.org/presentationml/2006/main">
  <p:tag name="TIMING" val="|13|15.1|12.6|12.9"/>
</p:tagLst>
</file>

<file path=ppt/tags/tag21.xml><?xml version="1.0" encoding="utf-8"?>
<p:tagLst xmlns:a="http://schemas.openxmlformats.org/drawingml/2006/main" xmlns:r="http://schemas.openxmlformats.org/officeDocument/2006/relationships" xmlns:p="http://schemas.openxmlformats.org/presentationml/2006/main">
  <p:tag name="TIMING" val="|16.3|7.7"/>
</p:tagLst>
</file>

<file path=ppt/tags/tag22.xml><?xml version="1.0" encoding="utf-8"?>
<p:tagLst xmlns:a="http://schemas.openxmlformats.org/drawingml/2006/main" xmlns:r="http://schemas.openxmlformats.org/officeDocument/2006/relationships" xmlns:p="http://schemas.openxmlformats.org/presentationml/2006/main">
  <p:tag name="TIMING" val="|20.6|12|11.3"/>
</p:tagLst>
</file>

<file path=ppt/tags/tag23.xml><?xml version="1.0" encoding="utf-8"?>
<p:tagLst xmlns:a="http://schemas.openxmlformats.org/drawingml/2006/main" xmlns:r="http://schemas.openxmlformats.org/officeDocument/2006/relationships" xmlns:p="http://schemas.openxmlformats.org/presentationml/2006/main">
  <p:tag name="TIMING" val="|11.3|22.1|16.5|12|10.6|50.6|5.8"/>
</p:tagLst>
</file>

<file path=ppt/tags/tag24.xml><?xml version="1.0" encoding="utf-8"?>
<p:tagLst xmlns:a="http://schemas.openxmlformats.org/drawingml/2006/main" xmlns:r="http://schemas.openxmlformats.org/officeDocument/2006/relationships" xmlns:p="http://schemas.openxmlformats.org/presentationml/2006/main">
  <p:tag name="TIMING" val="|8.7|19.7|15.3|2.5|44.8"/>
</p:tagLst>
</file>

<file path=ppt/tags/tag25.xml><?xml version="1.0" encoding="utf-8"?>
<p:tagLst xmlns:a="http://schemas.openxmlformats.org/drawingml/2006/main" xmlns:r="http://schemas.openxmlformats.org/officeDocument/2006/relationships" xmlns:p="http://schemas.openxmlformats.org/presentationml/2006/main">
  <p:tag name="TIMING" val="|15.9|10.1"/>
</p:tagLst>
</file>

<file path=ppt/tags/tag3.xml><?xml version="1.0" encoding="utf-8"?>
<p:tagLst xmlns:a="http://schemas.openxmlformats.org/drawingml/2006/main" xmlns:r="http://schemas.openxmlformats.org/officeDocument/2006/relationships" xmlns:p="http://schemas.openxmlformats.org/presentationml/2006/main">
  <p:tag name="TIMING" val="|12.5|37.1|14.5|21.4|24.3|16.6|14.9"/>
</p:tagLst>
</file>

<file path=ppt/tags/tag4.xml><?xml version="1.0" encoding="utf-8"?>
<p:tagLst xmlns:a="http://schemas.openxmlformats.org/drawingml/2006/main" xmlns:r="http://schemas.openxmlformats.org/officeDocument/2006/relationships" xmlns:p="http://schemas.openxmlformats.org/presentationml/2006/main">
  <p:tag name="TIMING" val="|13.5|11.2"/>
</p:tagLst>
</file>

<file path=ppt/tags/tag5.xml><?xml version="1.0" encoding="utf-8"?>
<p:tagLst xmlns:a="http://schemas.openxmlformats.org/drawingml/2006/main" xmlns:r="http://schemas.openxmlformats.org/officeDocument/2006/relationships" xmlns:p="http://schemas.openxmlformats.org/presentationml/2006/main">
  <p:tag name="TIMING" val="|21|8.5|4.5"/>
</p:tagLst>
</file>

<file path=ppt/tags/tag6.xml><?xml version="1.0" encoding="utf-8"?>
<p:tagLst xmlns:a="http://schemas.openxmlformats.org/drawingml/2006/main" xmlns:r="http://schemas.openxmlformats.org/officeDocument/2006/relationships" xmlns:p="http://schemas.openxmlformats.org/presentationml/2006/main">
  <p:tag name="TIMING" val="|11.6|31.2|6.7|24|21.4|15.4"/>
</p:tagLst>
</file>

<file path=ppt/tags/tag7.xml><?xml version="1.0" encoding="utf-8"?>
<p:tagLst xmlns:a="http://schemas.openxmlformats.org/drawingml/2006/main" xmlns:r="http://schemas.openxmlformats.org/officeDocument/2006/relationships" xmlns:p="http://schemas.openxmlformats.org/presentationml/2006/main">
  <p:tag name="TIMING" val="|13.3|1.7"/>
</p:tagLst>
</file>

<file path=ppt/tags/tag8.xml><?xml version="1.0" encoding="utf-8"?>
<p:tagLst xmlns:a="http://schemas.openxmlformats.org/drawingml/2006/main" xmlns:r="http://schemas.openxmlformats.org/officeDocument/2006/relationships" xmlns:p="http://schemas.openxmlformats.org/presentationml/2006/main">
  <p:tag name="TIMING" val="|24.8|17.7|42|36.1"/>
</p:tagLst>
</file>

<file path=ppt/tags/tag9.xml><?xml version="1.0" encoding="utf-8"?>
<p:tagLst xmlns:a="http://schemas.openxmlformats.org/drawingml/2006/main" xmlns:r="http://schemas.openxmlformats.org/officeDocument/2006/relationships" xmlns:p="http://schemas.openxmlformats.org/presentationml/2006/main">
  <p:tag name="TIMING" val="|17.6|13.5|14.6|18.3|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42697</TotalTime>
  <Words>2635</Words>
  <Application>Microsoft Office PowerPoint</Application>
  <PresentationFormat>On-screen Show (4:3)</PresentationFormat>
  <Paragraphs>300</Paragraphs>
  <Slides>32</Slides>
  <Notes>0</Notes>
  <HiddenSlides>0</HiddenSlides>
  <MMClips>32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5"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MathType 7.0 Equation</vt:lpstr>
      <vt:lpstr>8.8 The vector space of linear maps</vt:lpstr>
      <vt:lpstr>Introduction</vt:lpstr>
      <vt:lpstr>Multiplying a linear map by a scalar</vt:lpstr>
      <vt:lpstr>Multiplying a linear map by a scalar</vt:lpstr>
      <vt:lpstr>Scalar multiplication of a matrix</vt:lpstr>
      <vt:lpstr>Example</vt:lpstr>
      <vt:lpstr>Adding two linear maps</vt:lpstr>
      <vt:lpstr>Addition of two matrices</vt:lpstr>
      <vt:lpstr>Example</vt:lpstr>
      <vt:lpstr>Example</vt:lpstr>
      <vt:lpstr>Linear maps are a vector space</vt:lpstr>
      <vt:lpstr>Axiom 1</vt:lpstr>
      <vt:lpstr>Axiom 2</vt:lpstr>
      <vt:lpstr>Axiom 3</vt:lpstr>
      <vt:lpstr>Axiom 4</vt:lpstr>
      <vt:lpstr>Axiom 5</vt:lpstr>
      <vt:lpstr>Axiom 6</vt:lpstr>
      <vt:lpstr>Axiom 7</vt:lpstr>
      <vt:lpstr>Axiom 8</vt:lpstr>
      <vt:lpstr>Axiom 9</vt:lpstr>
      <vt:lpstr>Axiom 10</vt:lpstr>
      <vt:lpstr>Example</vt:lpstr>
      <vt:lpstr>Example</vt:lpstr>
      <vt:lpstr>Vector space of linear operators</vt:lpstr>
      <vt:lpstr>Example with derivatives</vt:lpstr>
      <vt:lpstr>Norms on matrices</vt:lpstr>
      <vt:lpstr>Inner product on matrices?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1049</cp:revision>
  <dcterms:created xsi:type="dcterms:W3CDTF">2020-04-30T19:27:29Z</dcterms:created>
  <dcterms:modified xsi:type="dcterms:W3CDTF">2020-11-09T21:17:37Z</dcterms:modified>
</cp:coreProperties>
</file>